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</p:sldIdLst>
  <p:sldSz cy="6858000" cx="9144000"/>
  <p:notesSz cx="6858000" cy="9144000"/>
  <p:embeddedFontLst>
    <p:embeddedFont>
      <p:font typeface="PT Sans Narrow"/>
      <p:regular r:id="rId47"/>
      <p:bold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slide" Target="slides/slide40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46" Type="http://schemas.openxmlformats.org/officeDocument/2006/relationships/slide" Target="slides/slide42.xml"/><Relationship Id="rId23" Type="http://schemas.openxmlformats.org/officeDocument/2006/relationships/slide" Target="slides/slide19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8" Type="http://schemas.openxmlformats.org/officeDocument/2006/relationships/font" Target="fonts/PTSansNarrow-bold.fntdata"/><Relationship Id="rId25" Type="http://schemas.openxmlformats.org/officeDocument/2006/relationships/slide" Target="slides/slide21.xml"/><Relationship Id="rId47" Type="http://schemas.openxmlformats.org/officeDocument/2006/relationships/font" Target="fonts/PTSansNarrow-regular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i="0" lang="en" sz="1100" u="none" cap="none" strike="noStrike"/>
              <a:t>hardware abstraction - you as a programmer don’t care what hardware your data is coming from as long it is a certain type of data.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</a:rPr>
              <a:t>The camera middleware contains a driver for the kinect and can read it from the device and output it to the “brain” software as a standardized image. On the other hand the control node can take in commands in the form “go forward by 2 metres and rotate by sixty degrees” and can then translate it to appropriate commands for the pioneer base.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</a:rPr>
              <a:t>But the actual software that determines the behaviour of the robot didn’t change. I.e. perception stayed the same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</a:rPr>
              <a:t>But the actual software that determines the behaviour of the robot didn’t change. I.e. perception stayed the same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</a:rPr>
              <a:t>A robot consists of several parts: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0" name="Shape 4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7" name="Shape 4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8" name="Shape 4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6" name="Shape 4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83" name="Shape 4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3" name="Shape 5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1" name="Shape 5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7" name="Shape 5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i="0" lang="en" sz="1100" u="none" cap="none" strike="noStrike"/>
              <a:t>Package is an organizational unit of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3" name="Shape 5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i="0" lang="en" sz="1100" u="none" cap="none" strike="noStrike"/>
              <a:t>Package is an organizational unit of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9" name="Shape 5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</a:rPr>
              <a:t>A robot consists of several parts: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5" name="Shape 6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1" name="Shape 6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0" name="Shape 6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6" name="Shape 6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2" name="Shape 6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8" name="Shape 6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5" name="Shape 6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1" name="Shape 6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7" name="Shape 6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5" name="Shape 6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</a:rPr>
              <a:t>sensors that allow it to measure the environment around it, 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1" name="Shape 6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7" name="Shape 6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4" name="Shape 6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</a:rPr>
              <a:t>sensors that allow it to measure the environment around it,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</a:rPr>
              <a:t>Let’s say we want our robot to follow red balls. The hardware platform is ready, we have a robot that has a camera and that can move around. How do we write the software to do it?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</a:rPr>
              <a:t>sensors that allow it to measure the environment around it,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</a:rPr>
              <a:t>sensors that allow it to measure the environment around it,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A2A"/>
              </a:buClr>
              <a:buFont typeface="Arial"/>
              <a:buNone/>
              <a:defRPr b="1" i="0" sz="4800" u="none" cap="none" strike="noStrike">
                <a:solidFill>
                  <a:srgbClr val="FF2A2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8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8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8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8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8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8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8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56790" y="6333133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287925"/>
            <a:ext cx="8229600" cy="5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90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T Sans Narrow"/>
              <a:buChar char="●"/>
              <a:defRPr b="0" i="0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1524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T Sans Narrow"/>
              <a:buChar char="○"/>
              <a:defRPr b="0" i="0" sz="24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indent="1524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T Sans Narrow"/>
              <a:buChar char="■"/>
              <a:defRPr b="0" i="0" sz="24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indent="1143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T Sans Narrow"/>
              <a:buChar char="●"/>
              <a:defRPr b="0" i="0" sz="18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indent="1143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T Sans Narrow"/>
              <a:buChar char="○"/>
              <a:defRPr b="0" i="0" sz="18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indent="1143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T Sans Narrow"/>
              <a:buChar char="■"/>
              <a:defRPr b="0" i="0" sz="18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indent="11430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T Sans Narrow"/>
              <a:buChar char="●"/>
              <a:defRPr b="0" i="0" sz="18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indent="11430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T Sans Narrow"/>
              <a:buChar char="○"/>
              <a:defRPr b="0" i="0" sz="18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indent="11430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T Sans Narrow"/>
              <a:buChar char="■"/>
              <a:defRPr b="0" i="0" sz="18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0" y="6333133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" name="Shape 16"/>
          <p:cNvSpPr/>
          <p:nvPr/>
        </p:nvSpPr>
        <p:spPr>
          <a:xfrm>
            <a:off x="150" y="0"/>
            <a:ext cx="9144000" cy="946498"/>
          </a:xfrm>
          <a:prstGeom prst="rect">
            <a:avLst/>
          </a:prstGeom>
          <a:solidFill>
            <a:srgbClr val="FF2A2A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 Narrow"/>
              <a:buNone/>
              <a:defRPr b="0" i="0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56790" y="6333133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556790" y="6333133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556790" y="6333133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2" type="sldNum"/>
          </p:nvPr>
        </p:nvSpPr>
        <p:spPr>
          <a:xfrm>
            <a:off x="8556790" y="6333133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90" y="6333133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png"/><Relationship Id="rId4" Type="http://schemas.openxmlformats.org/officeDocument/2006/relationships/image" Target="../media/image02.png"/><Relationship Id="rId5" Type="http://schemas.openxmlformats.org/officeDocument/2006/relationships/image" Target="../media/image0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5.png"/><Relationship Id="rId4" Type="http://schemas.openxmlformats.org/officeDocument/2006/relationships/image" Target="../media/image02.png"/><Relationship Id="rId5" Type="http://schemas.openxmlformats.org/officeDocument/2006/relationships/image" Target="../media/image0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7.png"/><Relationship Id="rId4" Type="http://schemas.openxmlformats.org/officeDocument/2006/relationships/image" Target="../media/image05.png"/><Relationship Id="rId5" Type="http://schemas.openxmlformats.org/officeDocument/2006/relationships/image" Target="../media/image0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6.png"/><Relationship Id="rId4" Type="http://schemas.openxmlformats.org/officeDocument/2006/relationships/image" Target="../media/image03.png"/><Relationship Id="rId5" Type="http://schemas.openxmlformats.org/officeDocument/2006/relationships/image" Target="../media/image02.png"/><Relationship Id="rId6" Type="http://schemas.openxmlformats.org/officeDocument/2006/relationships/image" Target="../media/image0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6.png"/><Relationship Id="rId4" Type="http://schemas.openxmlformats.org/officeDocument/2006/relationships/image" Target="../media/image03.png"/><Relationship Id="rId5" Type="http://schemas.openxmlformats.org/officeDocument/2006/relationships/image" Target="../media/image02.png"/><Relationship Id="rId6" Type="http://schemas.openxmlformats.org/officeDocument/2006/relationships/image" Target="../media/image01.png"/><Relationship Id="rId7" Type="http://schemas.openxmlformats.org/officeDocument/2006/relationships/image" Target="../media/image05.png"/><Relationship Id="rId8" Type="http://schemas.openxmlformats.org/officeDocument/2006/relationships/image" Target="../media/image0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6.png"/><Relationship Id="rId4" Type="http://schemas.openxmlformats.org/officeDocument/2006/relationships/image" Target="../media/image03.png"/><Relationship Id="rId5" Type="http://schemas.openxmlformats.org/officeDocument/2006/relationships/image" Target="../media/image02.png"/><Relationship Id="rId6" Type="http://schemas.openxmlformats.org/officeDocument/2006/relationships/image" Target="../media/image01.png"/><Relationship Id="rId7" Type="http://schemas.openxmlformats.org/officeDocument/2006/relationships/image" Target="../media/image05.png"/><Relationship Id="rId8" Type="http://schemas.openxmlformats.org/officeDocument/2006/relationships/image" Target="../media/image0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answers.ros.org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3.png"/><Relationship Id="rId4" Type="http://schemas.openxmlformats.org/officeDocument/2006/relationships/image" Target="../media/image02.png"/><Relationship Id="rId5" Type="http://schemas.openxmlformats.org/officeDocument/2006/relationships/image" Target="../media/image06.png"/><Relationship Id="rId6" Type="http://schemas.openxmlformats.org/officeDocument/2006/relationships/image" Target="../media/image12.jpg"/><Relationship Id="rId7" Type="http://schemas.openxmlformats.org/officeDocument/2006/relationships/image" Target="../media/image0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6.png"/><Relationship Id="rId4" Type="http://schemas.openxmlformats.org/officeDocument/2006/relationships/image" Target="../media/image03.png"/><Relationship Id="rId5" Type="http://schemas.openxmlformats.org/officeDocument/2006/relationships/image" Target="../media/image02.png"/><Relationship Id="rId6" Type="http://schemas.openxmlformats.org/officeDocument/2006/relationships/image" Target="../media/image01.png"/><Relationship Id="rId7" Type="http://schemas.openxmlformats.org/officeDocument/2006/relationships/image" Target="../media/image0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6.png"/><Relationship Id="rId4" Type="http://schemas.openxmlformats.org/officeDocument/2006/relationships/image" Target="../media/image03.png"/><Relationship Id="rId5" Type="http://schemas.openxmlformats.org/officeDocument/2006/relationships/image" Target="../media/image02.png"/><Relationship Id="rId6" Type="http://schemas.openxmlformats.org/officeDocument/2006/relationships/image" Target="../media/image01.png"/><Relationship Id="rId7" Type="http://schemas.openxmlformats.org/officeDocument/2006/relationships/image" Target="../media/image0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6.png"/><Relationship Id="rId4" Type="http://schemas.openxmlformats.org/officeDocument/2006/relationships/image" Target="../media/image03.png"/><Relationship Id="rId5" Type="http://schemas.openxmlformats.org/officeDocument/2006/relationships/image" Target="../media/image02.png"/><Relationship Id="rId6" Type="http://schemas.openxmlformats.org/officeDocument/2006/relationships/image" Target="../media/image01.png"/><Relationship Id="rId7" Type="http://schemas.openxmlformats.org/officeDocument/2006/relationships/image" Target="../media/image0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20" Type="http://schemas.openxmlformats.org/officeDocument/2006/relationships/hyperlink" Target="http://wiki.ros.org/ROS/Tutorials/WritingPublisherSubscriber%28python%29#rospy_tutorials.2BAC8-Tutorials.2BAC8-WritingPublisherSubscriber.CA-c82832e0d612370fe9886563f0b7f5433f6caee1_20" TargetMode="External"/><Relationship Id="rId11" Type="http://schemas.openxmlformats.org/officeDocument/2006/relationships/hyperlink" Target="http://wiki.ros.org/ROS/Tutorials/WritingPublisherSubscriber%28python%29#rospy_tutorials.2BAC8-Tutorials.2BAC8-WritingPublisherSubscriber.CA-c82832e0d612370fe9886563f0b7f5433f6caee1_11" TargetMode="External"/><Relationship Id="rId10" Type="http://schemas.openxmlformats.org/officeDocument/2006/relationships/hyperlink" Target="http://wiki.ros.org/ROS/Tutorials/WritingPublisherSubscriber%28python%29#rospy_tutorials.2BAC8-Tutorials.2BAC8-WritingPublisherSubscriber.CA-c82832e0d612370fe9886563f0b7f5433f6caee1_10" TargetMode="External"/><Relationship Id="rId13" Type="http://schemas.openxmlformats.org/officeDocument/2006/relationships/hyperlink" Target="http://wiki.ros.org/ROS/Tutorials/WritingPublisherSubscriber%28python%29#rospy_tutorials.2BAC8-Tutorials.2BAC8-WritingPublisherSubscriber.CA-c82832e0d612370fe9886563f0b7f5433f6caee1_13" TargetMode="External"/><Relationship Id="rId12" Type="http://schemas.openxmlformats.org/officeDocument/2006/relationships/hyperlink" Target="http://wiki.ros.org/ROS/Tutorials/WritingPublisherSubscriber%28python%29#rospy_tutorials.2BAC8-Tutorials.2BAC8-WritingPublisherSubscriber.CA-c82832e0d612370fe9886563f0b7f5433f6caee1_12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wiki.ros.org/ROS/Tutorials/WritingPublisherSubscriber%28python%29#rospy_tutorials.2BAC8-Tutorials.2BAC8-WritingPublisherSubscriber.CA-c82832e0d612370fe9886563f0b7f5433f6caee1_3" TargetMode="External"/><Relationship Id="rId4" Type="http://schemas.openxmlformats.org/officeDocument/2006/relationships/hyperlink" Target="http://wiki.ros.org/ROS/Tutorials/WritingPublisherSubscriber%28python%29#rospy_tutorials.2BAC8-Tutorials.2BAC8-WritingPublisherSubscriber.CA-c82832e0d612370fe9886563f0b7f5433f6caee1_4" TargetMode="External"/><Relationship Id="rId9" Type="http://schemas.openxmlformats.org/officeDocument/2006/relationships/hyperlink" Target="http://wiki.ros.org/ROS/Tutorials/WritingPublisherSubscriber%28python%29#rospy_tutorials.2BAC8-Tutorials.2BAC8-WritingPublisherSubscriber.CA-c82832e0d612370fe9886563f0b7f5433f6caee1_9" TargetMode="External"/><Relationship Id="rId15" Type="http://schemas.openxmlformats.org/officeDocument/2006/relationships/hyperlink" Target="http://wiki.ros.org/ROS/Tutorials/WritingPublisherSubscriber%28python%29#rospy_tutorials.2BAC8-Tutorials.2BAC8-WritingPublisherSubscriber.CA-c82832e0d612370fe9886563f0b7f5433f6caee1_15" TargetMode="External"/><Relationship Id="rId14" Type="http://schemas.openxmlformats.org/officeDocument/2006/relationships/hyperlink" Target="http://wiki.ros.org/ROS/Tutorials/WritingPublisherSubscriber%28python%29#rospy_tutorials.2BAC8-Tutorials.2BAC8-WritingPublisherSubscriber.CA-c82832e0d612370fe9886563f0b7f5433f6caee1_14" TargetMode="External"/><Relationship Id="rId17" Type="http://schemas.openxmlformats.org/officeDocument/2006/relationships/hyperlink" Target="http://wiki.ros.org/ROS/Tutorials/WritingPublisherSubscriber%28python%29#rospy_tutorials.2BAC8-Tutorials.2BAC8-WritingPublisherSubscriber.CA-c82832e0d612370fe9886563f0b7f5433f6caee1_17" TargetMode="External"/><Relationship Id="rId16" Type="http://schemas.openxmlformats.org/officeDocument/2006/relationships/hyperlink" Target="http://wiki.ros.org/ROS/Tutorials/WritingPublisherSubscriber%28python%29#rospy_tutorials.2BAC8-Tutorials.2BAC8-WritingPublisherSubscriber.CA-c82832e0d612370fe9886563f0b7f5433f6caee1_16" TargetMode="External"/><Relationship Id="rId5" Type="http://schemas.openxmlformats.org/officeDocument/2006/relationships/hyperlink" Target="http://wiki.ros.org/ROS/Tutorials/WritingPublisherSubscriber%28python%29#rospy_tutorials.2BAC8-Tutorials.2BAC8-WritingPublisherSubscriber.CA-c82832e0d612370fe9886563f0b7f5433f6caee1_5" TargetMode="External"/><Relationship Id="rId19" Type="http://schemas.openxmlformats.org/officeDocument/2006/relationships/hyperlink" Target="http://wiki.ros.org/ROS/Tutorials/WritingPublisherSubscriber%28python%29#rospy_tutorials.2BAC8-Tutorials.2BAC8-WritingPublisherSubscriber.CA-c82832e0d612370fe9886563f0b7f5433f6caee1_19" TargetMode="External"/><Relationship Id="rId6" Type="http://schemas.openxmlformats.org/officeDocument/2006/relationships/hyperlink" Target="http://wiki.ros.org/ROS/Tutorials/WritingPublisherSubscriber%28python%29#rospy_tutorials.2BAC8-Tutorials.2BAC8-WritingPublisherSubscriber.CA-c82832e0d612370fe9886563f0b7f5433f6caee1_6" TargetMode="External"/><Relationship Id="rId18" Type="http://schemas.openxmlformats.org/officeDocument/2006/relationships/hyperlink" Target="http://wiki.ros.org/ROS/Tutorials/WritingPublisherSubscriber%28python%29#rospy_tutorials.2BAC8-Tutorials.2BAC8-WritingPublisherSubscriber.CA-c82832e0d612370fe9886563f0b7f5433f6caee1_18" TargetMode="External"/><Relationship Id="rId7" Type="http://schemas.openxmlformats.org/officeDocument/2006/relationships/hyperlink" Target="http://wiki.ros.org/ROS/Tutorials/WritingPublisherSubscriber%28python%29#rospy_tutorials.2BAC8-Tutorials.2BAC8-WritingPublisherSubscriber.CA-c82832e0d612370fe9886563f0b7f5433f6caee1_7" TargetMode="External"/><Relationship Id="rId8" Type="http://schemas.openxmlformats.org/officeDocument/2006/relationships/hyperlink" Target="http://wiki.ros.org/ROS/Tutorials/WritingPublisherSubscriber%28python%29#rospy_tutorials.2BAC8-Tutorials.2BAC8-WritingPublisherSubscriber.CA-c82832e0d612370fe9886563f0b7f5433f6caee1_8" TargetMode="External"/></Relationships>
</file>

<file path=ppt/slides/_rels/slide34.xml.rels><?xml version="1.0" encoding="UTF-8" standalone="yes"?><Relationships xmlns="http://schemas.openxmlformats.org/package/2006/relationships"><Relationship Id="rId11" Type="http://schemas.openxmlformats.org/officeDocument/2006/relationships/hyperlink" Target="http://wiki.ros.org/ROS/Tutorials/WritingPublisherSubscriber%28python%29#rospy_tutorials.2BAC8-Tutorials.2BAC8-WritingPublisherSubscriber.CA-1b01f1a47bfa1c005374252f8e11db76472de33e_15" TargetMode="External"/><Relationship Id="rId10" Type="http://schemas.openxmlformats.org/officeDocument/2006/relationships/hyperlink" Target="http://wiki.ros.org/ROS/Tutorials/WritingPublisherSubscriber%28python%29#rospy_tutorials.2BAC8-Tutorials.2BAC8-WritingPublisherSubscriber.CA-1b01f1a47bfa1c005374252f8e11db76472de33e_8" TargetMode="External"/><Relationship Id="rId13" Type="http://schemas.openxmlformats.org/officeDocument/2006/relationships/hyperlink" Target="http://wiki.ros.org/ROS/Tutorials/WritingPublisherSubscriber%28python%29#rospy_tutorials.2BAC8-Tutorials.2BAC8-WritingPublisherSubscriber.CA-1b01f1a47bfa1c005374252f8e11db76472de33e_18" TargetMode="External"/><Relationship Id="rId12" Type="http://schemas.openxmlformats.org/officeDocument/2006/relationships/hyperlink" Target="http://wiki.ros.org/ROS/Tutorials/WritingPublisherSubscriber%28python%29#rospy_tutorials.2BAC8-Tutorials.2BAC8-WritingPublisherSubscriber.CA-1b01f1a47bfa1c005374252f8e11db76472de33e_17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wiki.ros.org/ROS/Tutorials/WritingPublisherSubscriber%28python%29#rospy_tutorials.2BAC8-Tutorials.2BAC8-WritingPublisherSubscriber.CA-1b01f1a47bfa1c005374252f8e11db76472de33e_1" TargetMode="External"/><Relationship Id="rId4" Type="http://schemas.openxmlformats.org/officeDocument/2006/relationships/hyperlink" Target="http://wiki.ros.org/ROS/Tutorials/WritingPublisherSubscriber%28python%29#rospy_tutorials.2BAC8-Tutorials.2BAC8-WritingPublisherSubscriber.CA-1b01f1a47bfa1c005374252f8e11db76472de33e_2" TargetMode="External"/><Relationship Id="rId9" Type="http://schemas.openxmlformats.org/officeDocument/2006/relationships/hyperlink" Target="http://wiki.ros.org/ROS/Tutorials/WritingPublisherSubscriber%28python%29#rospy_tutorials.2BAC8-Tutorials.2BAC8-WritingPublisherSubscriber.CA-1b01f1a47bfa1c005374252f8e11db76472de33e_7" TargetMode="External"/><Relationship Id="rId15" Type="http://schemas.openxmlformats.org/officeDocument/2006/relationships/hyperlink" Target="http://wiki.ros.org/ROS/Tutorials/WritingPublisherSubscriber%28python%29#rospy_tutorials.2BAC8-Tutorials.2BAC8-WritingPublisherSubscriber.CA-1b01f1a47bfa1c005374252f8e11db76472de33e_20" TargetMode="External"/><Relationship Id="rId14" Type="http://schemas.openxmlformats.org/officeDocument/2006/relationships/hyperlink" Target="http://wiki.ros.org/ROS/Tutorials/WritingPublisherSubscriber%28python%29#rospy_tutorials.2BAC8-Tutorials.2BAC8-WritingPublisherSubscriber.CA-1b01f1a47bfa1c005374252f8e11db76472de33e_19" TargetMode="External"/><Relationship Id="rId17" Type="http://schemas.openxmlformats.org/officeDocument/2006/relationships/hyperlink" Target="http://wiki.ros.org/ROS/Tutorials/WritingPublisherSubscriber%28python%29#rospy_tutorials.2BAC8-Tutorials.2BAC8-WritingPublisherSubscriber.CA-1b01f1a47bfa1c005374252f8e11db76472de33e_22" TargetMode="External"/><Relationship Id="rId16" Type="http://schemas.openxmlformats.org/officeDocument/2006/relationships/hyperlink" Target="http://wiki.ros.org/ROS/Tutorials/WritingPublisherSubscriber%28python%29#rospy_tutorials.2BAC8-Tutorials.2BAC8-WritingPublisherSubscriber.CA-1b01f1a47bfa1c005374252f8e11db76472de33e_21" TargetMode="External"/><Relationship Id="rId5" Type="http://schemas.openxmlformats.org/officeDocument/2006/relationships/hyperlink" Target="http://wiki.ros.org/ROS/Tutorials/WritingPublisherSubscriber%28python%29#rospy_tutorials.2BAC8-Tutorials.2BAC8-WritingPublisherSubscriber.CA-1b01f1a47bfa1c005374252f8e11db76472de33e_3" TargetMode="External"/><Relationship Id="rId6" Type="http://schemas.openxmlformats.org/officeDocument/2006/relationships/hyperlink" Target="http://wiki.ros.org/ROS/Tutorials/WritingPublisherSubscriber%28python%29#rospy_tutorials.2BAC8-Tutorials.2BAC8-WritingPublisherSubscriber.CA-1b01f1a47bfa1c005374252f8e11db76472de33e_4" TargetMode="External"/><Relationship Id="rId18" Type="http://schemas.openxmlformats.org/officeDocument/2006/relationships/hyperlink" Target="http://wiki.ros.org/ROS/Tutorials/WritingPublisherSubscriber%28python%29#rospy_tutorials.2BAC8-Tutorials.2BAC8-WritingPublisherSubscriber.CA-1b01f1a47bfa1c005374252f8e11db76472de33e_23" TargetMode="External"/><Relationship Id="rId7" Type="http://schemas.openxmlformats.org/officeDocument/2006/relationships/hyperlink" Target="http://wiki.ros.org/ROS/Tutorials/WritingPublisherSubscriber%28python%29#rospy_tutorials.2BAC8-Tutorials.2BAC8-WritingPublisherSubscriber.CA-1b01f1a47bfa1c005374252f8e11db76472de33e_5" TargetMode="External"/><Relationship Id="rId8" Type="http://schemas.openxmlformats.org/officeDocument/2006/relationships/hyperlink" Target="http://wiki.ros.org/ROS/Tutorials/WritingPublisherSubscriber%28python%29#rospy_tutorials.2BAC8-Tutorials.2BAC8-WritingPublisherSubscriber.CA-1b01f1a47bfa1c005374252f8e11db76472de33e_6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png"/><Relationship Id="rId4" Type="http://schemas.openxmlformats.org/officeDocument/2006/relationships/hyperlink" Target="http://wiki.ros.org/indigo/Installation/Ubuntu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://wiki.ros.org/ROS/Tutorial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Relationship Id="rId4" Type="http://schemas.openxmlformats.org/officeDocument/2006/relationships/image" Target="../media/image03.png"/><Relationship Id="rId5" Type="http://schemas.openxmlformats.org/officeDocument/2006/relationships/image" Target="../media/image0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github.com/ros/cheatsheet/releases/tag/0.0.1" TargetMode="External"/><Relationship Id="rId4" Type="http://schemas.openxmlformats.org/officeDocument/2006/relationships/hyperlink" Target="http://answers.ros.org/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Relationship Id="rId4" Type="http://schemas.openxmlformats.org/officeDocument/2006/relationships/image" Target="../media/image03.png"/><Relationship Id="rId5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Relationship Id="rId4" Type="http://schemas.openxmlformats.org/officeDocument/2006/relationships/image" Target="../media/image02.png"/><Relationship Id="rId5" Type="http://schemas.openxmlformats.org/officeDocument/2006/relationships/image" Target="../media/image06.png"/><Relationship Id="rId6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png"/><Relationship Id="rId4" Type="http://schemas.openxmlformats.org/officeDocument/2006/relationships/image" Target="../media/image03.png"/><Relationship Id="rId5" Type="http://schemas.openxmlformats.org/officeDocument/2006/relationships/image" Target="../media/image02.png"/><Relationship Id="rId6" Type="http://schemas.openxmlformats.org/officeDocument/2006/relationships/image" Target="../media/image0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png"/><Relationship Id="rId4" Type="http://schemas.openxmlformats.org/officeDocument/2006/relationships/image" Target="../media/image03.png"/><Relationship Id="rId5" Type="http://schemas.openxmlformats.org/officeDocument/2006/relationships/image" Target="../media/image02.png"/><Relationship Id="rId6" Type="http://schemas.openxmlformats.org/officeDocument/2006/relationships/image" Target="../media/image01.png"/><Relationship Id="rId7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" type="subTitle"/>
          </p:nvPr>
        </p:nvSpPr>
        <p:spPr>
          <a:xfrm>
            <a:off x="685800" y="3028285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CMSC498F</a:t>
            </a:r>
          </a:p>
        </p:txBody>
      </p:sp>
      <p:sp>
        <p:nvSpPr>
          <p:cNvPr id="36" name="Shape 36"/>
          <p:cNvSpPr txBox="1"/>
          <p:nvPr>
            <p:ph type="ctrTitle"/>
          </p:nvPr>
        </p:nvSpPr>
        <p:spPr>
          <a:xfrm>
            <a:off x="685800" y="1464442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A2A"/>
              </a:buClr>
              <a:buSzPct val="25000"/>
              <a:buFont typeface="Arial"/>
              <a:buNone/>
            </a:pPr>
            <a:r>
              <a:rPr b="1" i="0" lang="en" sz="4800" u="none" cap="none" strike="noStrike">
                <a:solidFill>
                  <a:srgbClr val="FF2A2A"/>
                </a:solidFill>
                <a:latin typeface="Arial"/>
                <a:ea typeface="Arial"/>
                <a:cs typeface="Arial"/>
                <a:sym typeface="Arial"/>
              </a:rPr>
              <a:t>Robotics and Perception</a:t>
            </a:r>
          </a:p>
        </p:txBody>
      </p:sp>
      <p:pic>
        <p:nvPicPr>
          <p:cNvPr descr="ros_logo.png" id="37" name="Shape 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1862" y="4612925"/>
            <a:ext cx="4600574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/>
          <p:nvPr>
            <p:ph idx="1" type="subTitle"/>
          </p:nvPr>
        </p:nvSpPr>
        <p:spPr>
          <a:xfrm>
            <a:off x="303275" y="4433225"/>
            <a:ext cx="3584700" cy="15785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 3: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Introduction to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782375" y="5955875"/>
            <a:ext cx="2626500" cy="536400"/>
          </a:xfrm>
          <a:prstGeom prst="rect">
            <a:avLst/>
          </a:prstGeom>
          <a:noFill/>
          <a:ln cap="flat" cmpd="sng" w="9525">
            <a:solidFill>
              <a:srgbClr val="B7B7B7">
                <a:alpha val="0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(adapted from Todd Hester)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ectSensor.png" id="221" name="Shape 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846" y="4990064"/>
            <a:ext cx="2516795" cy="105081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>
            <p:ph idx="1" type="body"/>
          </p:nvPr>
        </p:nvSpPr>
        <p:spPr>
          <a:xfrm>
            <a:off x="457200" y="1287925"/>
            <a:ext cx="8229600" cy="5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What if we decide that we can get a better results using Kinect 2.0?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What if we want to share our code with a different lab, but they only have a Roomba robot, not a Pioneer?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Do we have to rewrite a big chunk of the code to accommodate new interfaces?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23" name="Shape 223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Problems with brute force approach</a:t>
            </a:r>
          </a:p>
        </p:txBody>
      </p:sp>
      <p:pic>
        <p:nvPicPr>
          <p:cNvPr descr="image-1404-laptop.png" id="224" name="Shape 2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8875" y="4872544"/>
            <a:ext cx="2546258" cy="128586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/>
          <p:nvPr/>
        </p:nvSpPr>
        <p:spPr>
          <a:xfrm>
            <a:off x="2731875" y="5231964"/>
            <a:ext cx="566999" cy="566999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5940550" y="5231964"/>
            <a:ext cx="566999" cy="566999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oneer3dx.png" id="227" name="Shape 2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85821" y="4669964"/>
            <a:ext cx="2208001" cy="16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457200" y="1287925"/>
            <a:ext cx="8229600" cy="5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What if we decide that we can get a better results using Kinect 2.0?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What if we want to share our code with a different lab, but they only have a Roomba robot, not a Pioneer?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Do we have to rewrite a big chunk of the code to accommodate new interfaces?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33" name="Shape 233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Problems with brute force approach</a:t>
            </a: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87374" y="4990103"/>
            <a:ext cx="2311744" cy="1050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-1404-laptop.png" id="235" name="Shape 2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8875" y="4872544"/>
            <a:ext cx="2546258" cy="128586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/>
          <p:nvPr/>
        </p:nvSpPr>
        <p:spPr>
          <a:xfrm>
            <a:off x="2731875" y="5231964"/>
            <a:ext cx="566999" cy="566999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5940550" y="5231964"/>
            <a:ext cx="566999" cy="566999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oneer3dx.png" id="238" name="Shape 2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85821" y="4669964"/>
            <a:ext cx="2208001" cy="16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iginal.png" id="243" name="Shape 2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703036" y="4646087"/>
            <a:ext cx="2173574" cy="173884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>
            <p:ph idx="1" type="body"/>
          </p:nvPr>
        </p:nvSpPr>
        <p:spPr>
          <a:xfrm>
            <a:off x="457200" y="1287925"/>
            <a:ext cx="8229600" cy="5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What if we decide that we can get a better results using Kinect 2.0?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What if we want to share our code with a different lab, but they only have a Roomba robot, not a Pioneer?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Do we have to rewrite a big chunk of the code to accommodate new interfaces?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45" name="Shape 245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Problems with brute force approach</a:t>
            </a: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87374" y="4990103"/>
            <a:ext cx="2311744" cy="1050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-1404-laptop.png" id="247" name="Shape 2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98875" y="4872544"/>
            <a:ext cx="2546258" cy="128586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/>
          <p:nvPr/>
        </p:nvSpPr>
        <p:spPr>
          <a:xfrm>
            <a:off x="2731875" y="5231964"/>
            <a:ext cx="566999" cy="566999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5940550" y="5231964"/>
            <a:ext cx="566999" cy="566999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457200" y="1287925"/>
            <a:ext cx="8229600" cy="5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Robotic middleware provides an abstraction layer between computation and robot hardware.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Similar to OS hardware abstraction which allows your program to work independent of the actual hardware.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	i.e. hardware abstraction layer in an OS</a:t>
            </a:r>
          </a:p>
        </p:txBody>
      </p:sp>
      <p:sp>
        <p:nvSpPr>
          <p:cNvPr id="255" name="Shape 255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Enter robotic middleware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Example: a mobile platform</a:t>
            </a:r>
          </a:p>
        </p:txBody>
      </p:sp>
      <p:pic>
        <p:nvPicPr>
          <p:cNvPr descr="KinectSensor.png" id="261" name="Shape 2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625" y="5326657"/>
            <a:ext cx="2175488" cy="833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oneer3dx.png" id="262" name="Shape 2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3428" y="5072837"/>
            <a:ext cx="1908568" cy="13408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-1404-laptop.png" id="263" name="Shape 2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5298" y="5233473"/>
            <a:ext cx="2200957" cy="101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Shape 264"/>
          <p:cNvCxnSpPr/>
          <p:nvPr/>
        </p:nvCxnSpPr>
        <p:spPr>
          <a:xfrm>
            <a:off x="385762" y="4449655"/>
            <a:ext cx="8366100" cy="0"/>
          </a:xfrm>
          <a:prstGeom prst="straightConnector1">
            <a:avLst/>
          </a:prstGeom>
          <a:noFill/>
          <a:ln cap="flat" cmpd="sng" w="38100">
            <a:solidFill>
              <a:srgbClr val="CCCCCC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65" name="Shape 265"/>
          <p:cNvSpPr txBox="1"/>
          <p:nvPr/>
        </p:nvSpPr>
        <p:spPr>
          <a:xfrm rot="-5400000">
            <a:off x="-348606" y="2300241"/>
            <a:ext cx="1750500" cy="50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Software</a:t>
            </a:r>
          </a:p>
        </p:txBody>
      </p:sp>
      <p:sp>
        <p:nvSpPr>
          <p:cNvPr id="266" name="Shape 266"/>
          <p:cNvSpPr txBox="1"/>
          <p:nvPr/>
        </p:nvSpPr>
        <p:spPr>
          <a:xfrm rot="-5400000">
            <a:off x="-348606" y="5258325"/>
            <a:ext cx="1750500" cy="50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Hardware</a:t>
            </a:r>
          </a:p>
        </p:txBody>
      </p:sp>
      <p:grpSp>
        <p:nvGrpSpPr>
          <p:cNvPr id="267" name="Shape 267"/>
          <p:cNvGrpSpPr/>
          <p:nvPr/>
        </p:nvGrpSpPr>
        <p:grpSpPr>
          <a:xfrm>
            <a:off x="3047532" y="5791525"/>
            <a:ext cx="886017" cy="0"/>
            <a:chOff x="3047532" y="5743262"/>
            <a:chExt cx="886017" cy="0"/>
          </a:xfrm>
        </p:grpSpPr>
        <p:cxnSp>
          <p:nvCxnSpPr>
            <p:cNvPr id="268" name="Shape 268"/>
            <p:cNvCxnSpPr/>
            <p:nvPr/>
          </p:nvCxnSpPr>
          <p:spPr>
            <a:xfrm>
              <a:off x="3486550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269" name="Shape 269"/>
            <p:cNvCxnSpPr/>
            <p:nvPr/>
          </p:nvCxnSpPr>
          <p:spPr>
            <a:xfrm rot="10800000">
              <a:off x="3047532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sp>
        <p:nvSpPr>
          <p:cNvPr id="270" name="Shape 270"/>
          <p:cNvSpPr txBox="1"/>
          <p:nvPr/>
        </p:nvSpPr>
        <p:spPr>
          <a:xfrm>
            <a:off x="3143291" y="5325512"/>
            <a:ext cx="694499" cy="3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USB</a:t>
            </a:r>
          </a:p>
        </p:txBody>
      </p:sp>
      <p:grpSp>
        <p:nvGrpSpPr>
          <p:cNvPr id="271" name="Shape 271"/>
          <p:cNvGrpSpPr/>
          <p:nvPr/>
        </p:nvGrpSpPr>
        <p:grpSpPr>
          <a:xfrm>
            <a:off x="5946307" y="5325511"/>
            <a:ext cx="886017" cy="466012"/>
            <a:chOff x="5946307" y="5373775"/>
            <a:chExt cx="886017" cy="466012"/>
          </a:xfrm>
        </p:grpSpPr>
        <p:grpSp>
          <p:nvGrpSpPr>
            <p:cNvPr id="272" name="Shape 272"/>
            <p:cNvGrpSpPr/>
            <p:nvPr/>
          </p:nvGrpSpPr>
          <p:grpSpPr>
            <a:xfrm>
              <a:off x="5946307" y="5839787"/>
              <a:ext cx="886017" cy="0"/>
              <a:chOff x="3047532" y="5743262"/>
              <a:chExt cx="886017" cy="0"/>
            </a:xfrm>
          </p:grpSpPr>
          <p:cxnSp>
            <p:nvCxnSpPr>
              <p:cNvPr id="273" name="Shape 273"/>
              <p:cNvCxnSpPr/>
              <p:nvPr/>
            </p:nvCxnSpPr>
            <p:spPr>
              <a:xfrm>
                <a:off x="3486550" y="5743262"/>
                <a:ext cx="4470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  <p:cxnSp>
            <p:nvCxnSpPr>
              <p:cNvPr id="274" name="Shape 274"/>
              <p:cNvCxnSpPr/>
              <p:nvPr/>
            </p:nvCxnSpPr>
            <p:spPr>
              <a:xfrm rot="10800000">
                <a:off x="3047532" y="5743262"/>
                <a:ext cx="4470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</p:grpSp>
        <p:sp>
          <p:nvSpPr>
            <p:cNvPr id="275" name="Shape 275"/>
            <p:cNvSpPr txBox="1"/>
            <p:nvPr/>
          </p:nvSpPr>
          <p:spPr>
            <a:xfrm>
              <a:off x="6042066" y="5373775"/>
              <a:ext cx="694499" cy="311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USB</a:t>
              </a:r>
            </a:p>
          </p:txBody>
        </p:sp>
      </p:grpSp>
      <p:pic>
        <p:nvPicPr>
          <p:cNvPr descr="brain.png" id="276" name="Shape 2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35108" y="1364184"/>
            <a:ext cx="3290074" cy="218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Shape 277"/>
          <p:cNvGrpSpPr/>
          <p:nvPr/>
        </p:nvGrpSpPr>
        <p:grpSpPr>
          <a:xfrm rot="5400000">
            <a:off x="4512757" y="4560712"/>
            <a:ext cx="886017" cy="0"/>
            <a:chOff x="3047532" y="5743262"/>
            <a:chExt cx="886017" cy="0"/>
          </a:xfrm>
        </p:grpSpPr>
        <p:cxnSp>
          <p:nvCxnSpPr>
            <p:cNvPr id="278" name="Shape 278"/>
            <p:cNvCxnSpPr/>
            <p:nvPr/>
          </p:nvCxnSpPr>
          <p:spPr>
            <a:xfrm>
              <a:off x="3486550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279" name="Shape 279"/>
            <p:cNvCxnSpPr/>
            <p:nvPr/>
          </p:nvCxnSpPr>
          <p:spPr>
            <a:xfrm rot="10800000">
              <a:off x="3047532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pic>
        <p:nvPicPr>
          <p:cNvPr descr="brain.png" id="280" name="Shape 2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40487" y="5358583"/>
            <a:ext cx="1030574" cy="683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" name="Shape 281"/>
          <p:cNvGrpSpPr/>
          <p:nvPr/>
        </p:nvGrpSpPr>
        <p:grpSpPr>
          <a:xfrm rot="5400000">
            <a:off x="7291807" y="4546149"/>
            <a:ext cx="886017" cy="0"/>
            <a:chOff x="3047532" y="5743262"/>
            <a:chExt cx="886017" cy="0"/>
          </a:xfrm>
        </p:grpSpPr>
        <p:cxnSp>
          <p:nvCxnSpPr>
            <p:cNvPr id="282" name="Shape 282"/>
            <p:cNvCxnSpPr/>
            <p:nvPr/>
          </p:nvCxnSpPr>
          <p:spPr>
            <a:xfrm>
              <a:off x="3486550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283" name="Shape 283"/>
            <p:cNvCxnSpPr/>
            <p:nvPr/>
          </p:nvCxnSpPr>
          <p:spPr>
            <a:xfrm rot="10800000">
              <a:off x="3047532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grpSp>
        <p:nvGrpSpPr>
          <p:cNvPr id="284" name="Shape 284"/>
          <p:cNvGrpSpPr/>
          <p:nvPr/>
        </p:nvGrpSpPr>
        <p:grpSpPr>
          <a:xfrm rot="5400000">
            <a:off x="1438932" y="4546149"/>
            <a:ext cx="886017" cy="0"/>
            <a:chOff x="3047532" y="5743262"/>
            <a:chExt cx="886017" cy="0"/>
          </a:xfrm>
        </p:grpSpPr>
        <p:cxnSp>
          <p:nvCxnSpPr>
            <p:cNvPr id="285" name="Shape 285"/>
            <p:cNvCxnSpPr/>
            <p:nvPr/>
          </p:nvCxnSpPr>
          <p:spPr>
            <a:xfrm>
              <a:off x="3486550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286" name="Shape 286"/>
            <p:cNvCxnSpPr/>
            <p:nvPr/>
          </p:nvCxnSpPr>
          <p:spPr>
            <a:xfrm rot="10800000">
              <a:off x="3047532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grpSp>
        <p:nvGrpSpPr>
          <p:cNvPr id="287" name="Shape 287"/>
          <p:cNvGrpSpPr/>
          <p:nvPr/>
        </p:nvGrpSpPr>
        <p:grpSpPr>
          <a:xfrm>
            <a:off x="2195449" y="2626575"/>
            <a:ext cx="750600" cy="255598"/>
            <a:chOff x="2171499" y="2514800"/>
            <a:chExt cx="750600" cy="255598"/>
          </a:xfrm>
        </p:grpSpPr>
        <p:cxnSp>
          <p:nvCxnSpPr>
            <p:cNvPr id="288" name="Shape 288"/>
            <p:cNvCxnSpPr/>
            <p:nvPr/>
          </p:nvCxnSpPr>
          <p:spPr>
            <a:xfrm flipH="1" rot="10800000">
              <a:off x="2546800" y="2514800"/>
              <a:ext cx="375300" cy="127799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289" name="Shape 289"/>
            <p:cNvCxnSpPr/>
            <p:nvPr/>
          </p:nvCxnSpPr>
          <p:spPr>
            <a:xfrm flipH="1">
              <a:off x="2171499" y="2642600"/>
              <a:ext cx="375300" cy="127799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grpSp>
        <p:nvGrpSpPr>
          <p:cNvPr id="290" name="Shape 290"/>
          <p:cNvGrpSpPr/>
          <p:nvPr/>
        </p:nvGrpSpPr>
        <p:grpSpPr>
          <a:xfrm flipH="1">
            <a:off x="6547272" y="2626575"/>
            <a:ext cx="750600" cy="255598"/>
            <a:chOff x="2171499" y="2514800"/>
            <a:chExt cx="750600" cy="255598"/>
          </a:xfrm>
        </p:grpSpPr>
        <p:cxnSp>
          <p:nvCxnSpPr>
            <p:cNvPr id="291" name="Shape 291"/>
            <p:cNvCxnSpPr/>
            <p:nvPr/>
          </p:nvCxnSpPr>
          <p:spPr>
            <a:xfrm flipH="1" rot="10800000">
              <a:off x="2546800" y="2514800"/>
              <a:ext cx="375300" cy="127799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292" name="Shape 292"/>
            <p:cNvCxnSpPr/>
            <p:nvPr/>
          </p:nvCxnSpPr>
          <p:spPr>
            <a:xfrm flipH="1">
              <a:off x="2171499" y="2642600"/>
              <a:ext cx="375300" cy="127799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grpSp>
        <p:nvGrpSpPr>
          <p:cNvPr id="293" name="Shape 293"/>
          <p:cNvGrpSpPr/>
          <p:nvPr/>
        </p:nvGrpSpPr>
        <p:grpSpPr>
          <a:xfrm>
            <a:off x="889245" y="3077445"/>
            <a:ext cx="1985400" cy="939599"/>
            <a:chOff x="889245" y="3065705"/>
            <a:chExt cx="1985400" cy="939599"/>
          </a:xfrm>
        </p:grpSpPr>
        <p:sp>
          <p:nvSpPr>
            <p:cNvPr id="294" name="Shape 294"/>
            <p:cNvSpPr/>
            <p:nvPr/>
          </p:nvSpPr>
          <p:spPr>
            <a:xfrm>
              <a:off x="889245" y="3065705"/>
              <a:ext cx="1985400" cy="939599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Shape 295"/>
            <p:cNvSpPr txBox="1"/>
            <p:nvPr/>
          </p:nvSpPr>
          <p:spPr>
            <a:xfrm>
              <a:off x="990945" y="3132866"/>
              <a:ext cx="1781999" cy="683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middleware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(camera node)</a:t>
              </a:r>
            </a:p>
          </p:txBody>
        </p:sp>
      </p:grpSp>
      <p:grpSp>
        <p:nvGrpSpPr>
          <p:cNvPr id="296" name="Shape 296"/>
          <p:cNvGrpSpPr/>
          <p:nvPr/>
        </p:nvGrpSpPr>
        <p:grpSpPr>
          <a:xfrm>
            <a:off x="6742121" y="3077444"/>
            <a:ext cx="1985400" cy="939599"/>
            <a:chOff x="6742121" y="3196117"/>
            <a:chExt cx="1985400" cy="939599"/>
          </a:xfrm>
        </p:grpSpPr>
        <p:sp>
          <p:nvSpPr>
            <p:cNvPr id="297" name="Shape 297"/>
            <p:cNvSpPr/>
            <p:nvPr/>
          </p:nvSpPr>
          <p:spPr>
            <a:xfrm>
              <a:off x="6742121" y="3196117"/>
              <a:ext cx="1985400" cy="939599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Shape 298"/>
            <p:cNvSpPr txBox="1"/>
            <p:nvPr/>
          </p:nvSpPr>
          <p:spPr>
            <a:xfrm>
              <a:off x="6843821" y="3263277"/>
              <a:ext cx="1781999" cy="683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middleware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(control node)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Example: a mobile platform</a:t>
            </a:r>
          </a:p>
        </p:txBody>
      </p:sp>
      <p:pic>
        <p:nvPicPr>
          <p:cNvPr descr="KinectSensor.png" id="304" name="Shape 3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625" y="5326657"/>
            <a:ext cx="2175488" cy="833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oneer3dx.png" id="305" name="Shape 3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3428" y="5072837"/>
            <a:ext cx="1908568" cy="13408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-1404-laptop.png" id="306" name="Shape 3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5298" y="5233473"/>
            <a:ext cx="2200957" cy="101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Shape 307"/>
          <p:cNvCxnSpPr/>
          <p:nvPr/>
        </p:nvCxnSpPr>
        <p:spPr>
          <a:xfrm>
            <a:off x="385762" y="4449655"/>
            <a:ext cx="8366100" cy="0"/>
          </a:xfrm>
          <a:prstGeom prst="straightConnector1">
            <a:avLst/>
          </a:prstGeom>
          <a:noFill/>
          <a:ln cap="flat" cmpd="sng" w="38100">
            <a:solidFill>
              <a:srgbClr val="CCCCCC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308" name="Shape 308"/>
          <p:cNvSpPr txBox="1"/>
          <p:nvPr/>
        </p:nvSpPr>
        <p:spPr>
          <a:xfrm rot="-5400000">
            <a:off x="-348606" y="2300241"/>
            <a:ext cx="1750500" cy="50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Software</a:t>
            </a:r>
          </a:p>
        </p:txBody>
      </p:sp>
      <p:sp>
        <p:nvSpPr>
          <p:cNvPr id="309" name="Shape 309"/>
          <p:cNvSpPr txBox="1"/>
          <p:nvPr/>
        </p:nvSpPr>
        <p:spPr>
          <a:xfrm rot="-5400000">
            <a:off x="-348606" y="5258325"/>
            <a:ext cx="1750500" cy="50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Hardware</a:t>
            </a:r>
          </a:p>
        </p:txBody>
      </p:sp>
      <p:grpSp>
        <p:nvGrpSpPr>
          <p:cNvPr id="310" name="Shape 310"/>
          <p:cNvGrpSpPr/>
          <p:nvPr/>
        </p:nvGrpSpPr>
        <p:grpSpPr>
          <a:xfrm>
            <a:off x="3047532" y="5791525"/>
            <a:ext cx="886017" cy="0"/>
            <a:chOff x="3047532" y="5743262"/>
            <a:chExt cx="886017" cy="0"/>
          </a:xfrm>
        </p:grpSpPr>
        <p:cxnSp>
          <p:nvCxnSpPr>
            <p:cNvPr id="311" name="Shape 311"/>
            <p:cNvCxnSpPr/>
            <p:nvPr/>
          </p:nvCxnSpPr>
          <p:spPr>
            <a:xfrm>
              <a:off x="3486550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312" name="Shape 312"/>
            <p:cNvCxnSpPr/>
            <p:nvPr/>
          </p:nvCxnSpPr>
          <p:spPr>
            <a:xfrm rot="10800000">
              <a:off x="3047532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sp>
        <p:nvSpPr>
          <p:cNvPr id="313" name="Shape 313"/>
          <p:cNvSpPr txBox="1"/>
          <p:nvPr/>
        </p:nvSpPr>
        <p:spPr>
          <a:xfrm>
            <a:off x="3143291" y="5325512"/>
            <a:ext cx="694499" cy="3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USB</a:t>
            </a:r>
          </a:p>
        </p:txBody>
      </p:sp>
      <p:grpSp>
        <p:nvGrpSpPr>
          <p:cNvPr id="314" name="Shape 314"/>
          <p:cNvGrpSpPr/>
          <p:nvPr/>
        </p:nvGrpSpPr>
        <p:grpSpPr>
          <a:xfrm>
            <a:off x="5946307" y="5325511"/>
            <a:ext cx="886017" cy="466012"/>
            <a:chOff x="5946307" y="5373775"/>
            <a:chExt cx="886017" cy="466012"/>
          </a:xfrm>
        </p:grpSpPr>
        <p:grpSp>
          <p:nvGrpSpPr>
            <p:cNvPr id="315" name="Shape 315"/>
            <p:cNvGrpSpPr/>
            <p:nvPr/>
          </p:nvGrpSpPr>
          <p:grpSpPr>
            <a:xfrm>
              <a:off x="5946307" y="5839787"/>
              <a:ext cx="886017" cy="0"/>
              <a:chOff x="3047532" y="5743262"/>
              <a:chExt cx="886017" cy="0"/>
            </a:xfrm>
          </p:grpSpPr>
          <p:cxnSp>
            <p:nvCxnSpPr>
              <p:cNvPr id="316" name="Shape 316"/>
              <p:cNvCxnSpPr/>
              <p:nvPr/>
            </p:nvCxnSpPr>
            <p:spPr>
              <a:xfrm>
                <a:off x="3486550" y="5743262"/>
                <a:ext cx="4470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  <p:cxnSp>
            <p:nvCxnSpPr>
              <p:cNvPr id="317" name="Shape 317"/>
              <p:cNvCxnSpPr/>
              <p:nvPr/>
            </p:nvCxnSpPr>
            <p:spPr>
              <a:xfrm rot="10800000">
                <a:off x="3047532" y="5743262"/>
                <a:ext cx="4470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</p:grpSp>
        <p:sp>
          <p:nvSpPr>
            <p:cNvPr id="318" name="Shape 318"/>
            <p:cNvSpPr txBox="1"/>
            <p:nvPr/>
          </p:nvSpPr>
          <p:spPr>
            <a:xfrm>
              <a:off x="6042066" y="5373775"/>
              <a:ext cx="694499" cy="311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USB</a:t>
              </a:r>
            </a:p>
          </p:txBody>
        </p:sp>
      </p:grpSp>
      <p:pic>
        <p:nvPicPr>
          <p:cNvPr descr="brain.png" id="319" name="Shape 3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35108" y="1364184"/>
            <a:ext cx="3290074" cy="218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" name="Shape 320"/>
          <p:cNvGrpSpPr/>
          <p:nvPr/>
        </p:nvGrpSpPr>
        <p:grpSpPr>
          <a:xfrm rot="5400000">
            <a:off x="4512757" y="4560712"/>
            <a:ext cx="886017" cy="0"/>
            <a:chOff x="3047532" y="5743262"/>
            <a:chExt cx="886017" cy="0"/>
          </a:xfrm>
        </p:grpSpPr>
        <p:cxnSp>
          <p:nvCxnSpPr>
            <p:cNvPr id="321" name="Shape 321"/>
            <p:cNvCxnSpPr/>
            <p:nvPr/>
          </p:nvCxnSpPr>
          <p:spPr>
            <a:xfrm>
              <a:off x="3486550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322" name="Shape 322"/>
            <p:cNvCxnSpPr/>
            <p:nvPr/>
          </p:nvCxnSpPr>
          <p:spPr>
            <a:xfrm rot="10800000">
              <a:off x="3047532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pic>
        <p:nvPicPr>
          <p:cNvPr descr="brain.png" id="323" name="Shape 3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40487" y="5358583"/>
            <a:ext cx="1030574" cy="683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" name="Shape 324"/>
          <p:cNvGrpSpPr/>
          <p:nvPr/>
        </p:nvGrpSpPr>
        <p:grpSpPr>
          <a:xfrm rot="5400000">
            <a:off x="7291807" y="4546149"/>
            <a:ext cx="886017" cy="0"/>
            <a:chOff x="3047532" y="5743262"/>
            <a:chExt cx="886017" cy="0"/>
          </a:xfrm>
        </p:grpSpPr>
        <p:cxnSp>
          <p:nvCxnSpPr>
            <p:cNvPr id="325" name="Shape 325"/>
            <p:cNvCxnSpPr/>
            <p:nvPr/>
          </p:nvCxnSpPr>
          <p:spPr>
            <a:xfrm>
              <a:off x="3486550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326" name="Shape 326"/>
            <p:cNvCxnSpPr/>
            <p:nvPr/>
          </p:nvCxnSpPr>
          <p:spPr>
            <a:xfrm rot="10800000">
              <a:off x="3047532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grpSp>
        <p:nvGrpSpPr>
          <p:cNvPr id="327" name="Shape 327"/>
          <p:cNvGrpSpPr/>
          <p:nvPr/>
        </p:nvGrpSpPr>
        <p:grpSpPr>
          <a:xfrm rot="5400000">
            <a:off x="1438932" y="4546149"/>
            <a:ext cx="886017" cy="0"/>
            <a:chOff x="3047532" y="5743262"/>
            <a:chExt cx="886017" cy="0"/>
          </a:xfrm>
        </p:grpSpPr>
        <p:cxnSp>
          <p:nvCxnSpPr>
            <p:cNvPr id="328" name="Shape 328"/>
            <p:cNvCxnSpPr/>
            <p:nvPr/>
          </p:nvCxnSpPr>
          <p:spPr>
            <a:xfrm>
              <a:off x="3486550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329" name="Shape 329"/>
            <p:cNvCxnSpPr/>
            <p:nvPr/>
          </p:nvCxnSpPr>
          <p:spPr>
            <a:xfrm rot="10800000">
              <a:off x="3047532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grpSp>
        <p:nvGrpSpPr>
          <p:cNvPr id="330" name="Shape 330"/>
          <p:cNvGrpSpPr/>
          <p:nvPr/>
        </p:nvGrpSpPr>
        <p:grpSpPr>
          <a:xfrm>
            <a:off x="2195449" y="2626575"/>
            <a:ext cx="750600" cy="255598"/>
            <a:chOff x="2171499" y="2514800"/>
            <a:chExt cx="750600" cy="255598"/>
          </a:xfrm>
        </p:grpSpPr>
        <p:cxnSp>
          <p:nvCxnSpPr>
            <p:cNvPr id="331" name="Shape 331"/>
            <p:cNvCxnSpPr/>
            <p:nvPr/>
          </p:nvCxnSpPr>
          <p:spPr>
            <a:xfrm flipH="1" rot="10800000">
              <a:off x="2546800" y="2514800"/>
              <a:ext cx="375300" cy="127799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332" name="Shape 332"/>
            <p:cNvCxnSpPr/>
            <p:nvPr/>
          </p:nvCxnSpPr>
          <p:spPr>
            <a:xfrm flipH="1">
              <a:off x="2171499" y="2642600"/>
              <a:ext cx="375300" cy="127799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grpSp>
        <p:nvGrpSpPr>
          <p:cNvPr id="333" name="Shape 333"/>
          <p:cNvGrpSpPr/>
          <p:nvPr/>
        </p:nvGrpSpPr>
        <p:grpSpPr>
          <a:xfrm flipH="1">
            <a:off x="6547272" y="2626575"/>
            <a:ext cx="750600" cy="255598"/>
            <a:chOff x="2171499" y="2514800"/>
            <a:chExt cx="750600" cy="255598"/>
          </a:xfrm>
        </p:grpSpPr>
        <p:cxnSp>
          <p:nvCxnSpPr>
            <p:cNvPr id="334" name="Shape 334"/>
            <p:cNvCxnSpPr/>
            <p:nvPr/>
          </p:nvCxnSpPr>
          <p:spPr>
            <a:xfrm flipH="1" rot="10800000">
              <a:off x="2546800" y="2514800"/>
              <a:ext cx="375300" cy="127799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335" name="Shape 335"/>
            <p:cNvCxnSpPr/>
            <p:nvPr/>
          </p:nvCxnSpPr>
          <p:spPr>
            <a:xfrm flipH="1">
              <a:off x="2171499" y="2642600"/>
              <a:ext cx="375300" cy="127799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pic>
        <p:nvPicPr>
          <p:cNvPr id="336" name="Shape 3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1067149" y="1399437"/>
            <a:ext cx="1573817" cy="715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Shape 337"/>
          <p:cNvCxnSpPr/>
          <p:nvPr/>
        </p:nvCxnSpPr>
        <p:spPr>
          <a:xfrm>
            <a:off x="1881950" y="2654650"/>
            <a:ext cx="0" cy="327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pic>
        <p:nvPicPr>
          <p:cNvPr descr="original.png" id="338" name="Shape 3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6928399" y="1037387"/>
            <a:ext cx="1573824" cy="1259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9" name="Shape 339"/>
          <p:cNvCxnSpPr/>
          <p:nvPr/>
        </p:nvCxnSpPr>
        <p:spPr>
          <a:xfrm rot="10800000">
            <a:off x="1881950" y="2327049"/>
            <a:ext cx="0" cy="327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340" name="Shape 340"/>
          <p:cNvCxnSpPr/>
          <p:nvPr/>
        </p:nvCxnSpPr>
        <p:spPr>
          <a:xfrm>
            <a:off x="7734825" y="2654650"/>
            <a:ext cx="0" cy="327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341" name="Shape 341"/>
          <p:cNvCxnSpPr/>
          <p:nvPr/>
        </p:nvCxnSpPr>
        <p:spPr>
          <a:xfrm rot="10800000">
            <a:off x="7734825" y="2327049"/>
            <a:ext cx="0" cy="327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grpSp>
        <p:nvGrpSpPr>
          <p:cNvPr id="342" name="Shape 342"/>
          <p:cNvGrpSpPr/>
          <p:nvPr/>
        </p:nvGrpSpPr>
        <p:grpSpPr>
          <a:xfrm>
            <a:off x="889245" y="3077445"/>
            <a:ext cx="1985400" cy="939599"/>
            <a:chOff x="889245" y="3065705"/>
            <a:chExt cx="1985400" cy="939599"/>
          </a:xfrm>
        </p:grpSpPr>
        <p:sp>
          <p:nvSpPr>
            <p:cNvPr id="343" name="Shape 343"/>
            <p:cNvSpPr/>
            <p:nvPr/>
          </p:nvSpPr>
          <p:spPr>
            <a:xfrm>
              <a:off x="889245" y="3065705"/>
              <a:ext cx="1985400" cy="939599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Shape 344"/>
            <p:cNvSpPr txBox="1"/>
            <p:nvPr/>
          </p:nvSpPr>
          <p:spPr>
            <a:xfrm>
              <a:off x="990945" y="3132866"/>
              <a:ext cx="1781999" cy="683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middleware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(camera node)</a:t>
              </a:r>
            </a:p>
          </p:txBody>
        </p:sp>
      </p:grpSp>
      <p:grpSp>
        <p:nvGrpSpPr>
          <p:cNvPr id="345" name="Shape 345"/>
          <p:cNvGrpSpPr/>
          <p:nvPr/>
        </p:nvGrpSpPr>
        <p:grpSpPr>
          <a:xfrm>
            <a:off x="6742121" y="3077444"/>
            <a:ext cx="1985400" cy="939599"/>
            <a:chOff x="6742121" y="3196117"/>
            <a:chExt cx="1985400" cy="939599"/>
          </a:xfrm>
        </p:grpSpPr>
        <p:sp>
          <p:nvSpPr>
            <p:cNvPr id="346" name="Shape 346"/>
            <p:cNvSpPr/>
            <p:nvPr/>
          </p:nvSpPr>
          <p:spPr>
            <a:xfrm>
              <a:off x="6742121" y="3196117"/>
              <a:ext cx="1985400" cy="939599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Shape 347"/>
            <p:cNvSpPr txBox="1"/>
            <p:nvPr/>
          </p:nvSpPr>
          <p:spPr>
            <a:xfrm>
              <a:off x="6843821" y="3263277"/>
              <a:ext cx="1781999" cy="683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middleware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(control node)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Example: a mobile platform</a:t>
            </a:r>
          </a:p>
        </p:txBody>
      </p:sp>
      <p:pic>
        <p:nvPicPr>
          <p:cNvPr descr="KinectSensor.png" id="353" name="Shape 3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625" y="5326657"/>
            <a:ext cx="2175488" cy="833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oneer3dx.png" id="354" name="Shape 3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3428" y="5072837"/>
            <a:ext cx="1908568" cy="13408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-1404-laptop.png" id="355" name="Shape 3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5298" y="5233473"/>
            <a:ext cx="2200957" cy="101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6" name="Shape 356"/>
          <p:cNvCxnSpPr/>
          <p:nvPr/>
        </p:nvCxnSpPr>
        <p:spPr>
          <a:xfrm>
            <a:off x="385762" y="4449655"/>
            <a:ext cx="8366100" cy="0"/>
          </a:xfrm>
          <a:prstGeom prst="straightConnector1">
            <a:avLst/>
          </a:prstGeom>
          <a:noFill/>
          <a:ln cap="flat" cmpd="sng" w="38100">
            <a:solidFill>
              <a:srgbClr val="CCCCCC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357" name="Shape 357"/>
          <p:cNvSpPr txBox="1"/>
          <p:nvPr/>
        </p:nvSpPr>
        <p:spPr>
          <a:xfrm rot="-5400000">
            <a:off x="-348606" y="2300241"/>
            <a:ext cx="1750500" cy="50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Software</a:t>
            </a:r>
          </a:p>
        </p:txBody>
      </p:sp>
      <p:sp>
        <p:nvSpPr>
          <p:cNvPr id="358" name="Shape 358"/>
          <p:cNvSpPr txBox="1"/>
          <p:nvPr/>
        </p:nvSpPr>
        <p:spPr>
          <a:xfrm rot="-5400000">
            <a:off x="-348606" y="5258325"/>
            <a:ext cx="1750500" cy="50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Hardware</a:t>
            </a:r>
          </a:p>
        </p:txBody>
      </p:sp>
      <p:grpSp>
        <p:nvGrpSpPr>
          <p:cNvPr id="359" name="Shape 359"/>
          <p:cNvGrpSpPr/>
          <p:nvPr/>
        </p:nvGrpSpPr>
        <p:grpSpPr>
          <a:xfrm>
            <a:off x="3047532" y="5791525"/>
            <a:ext cx="886017" cy="0"/>
            <a:chOff x="3047532" y="5743262"/>
            <a:chExt cx="886017" cy="0"/>
          </a:xfrm>
        </p:grpSpPr>
        <p:cxnSp>
          <p:nvCxnSpPr>
            <p:cNvPr id="360" name="Shape 360"/>
            <p:cNvCxnSpPr/>
            <p:nvPr/>
          </p:nvCxnSpPr>
          <p:spPr>
            <a:xfrm>
              <a:off x="3486550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361" name="Shape 361"/>
            <p:cNvCxnSpPr/>
            <p:nvPr/>
          </p:nvCxnSpPr>
          <p:spPr>
            <a:xfrm rot="10800000">
              <a:off x="3047532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sp>
        <p:nvSpPr>
          <p:cNvPr id="362" name="Shape 362"/>
          <p:cNvSpPr txBox="1"/>
          <p:nvPr/>
        </p:nvSpPr>
        <p:spPr>
          <a:xfrm>
            <a:off x="3143291" y="5325512"/>
            <a:ext cx="694499" cy="3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USB</a:t>
            </a:r>
          </a:p>
        </p:txBody>
      </p:sp>
      <p:grpSp>
        <p:nvGrpSpPr>
          <p:cNvPr id="363" name="Shape 363"/>
          <p:cNvGrpSpPr/>
          <p:nvPr/>
        </p:nvGrpSpPr>
        <p:grpSpPr>
          <a:xfrm>
            <a:off x="5946307" y="5325511"/>
            <a:ext cx="886017" cy="466012"/>
            <a:chOff x="5946307" y="5373775"/>
            <a:chExt cx="886017" cy="466012"/>
          </a:xfrm>
        </p:grpSpPr>
        <p:grpSp>
          <p:nvGrpSpPr>
            <p:cNvPr id="364" name="Shape 364"/>
            <p:cNvGrpSpPr/>
            <p:nvPr/>
          </p:nvGrpSpPr>
          <p:grpSpPr>
            <a:xfrm>
              <a:off x="5946307" y="5839787"/>
              <a:ext cx="886017" cy="0"/>
              <a:chOff x="3047532" y="5743262"/>
              <a:chExt cx="886017" cy="0"/>
            </a:xfrm>
          </p:grpSpPr>
          <p:cxnSp>
            <p:nvCxnSpPr>
              <p:cNvPr id="365" name="Shape 365"/>
              <p:cNvCxnSpPr/>
              <p:nvPr/>
            </p:nvCxnSpPr>
            <p:spPr>
              <a:xfrm>
                <a:off x="3486550" y="5743262"/>
                <a:ext cx="4470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  <p:cxnSp>
            <p:nvCxnSpPr>
              <p:cNvPr id="366" name="Shape 366"/>
              <p:cNvCxnSpPr/>
              <p:nvPr/>
            </p:nvCxnSpPr>
            <p:spPr>
              <a:xfrm rot="10800000">
                <a:off x="3047532" y="5743262"/>
                <a:ext cx="4470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</p:grpSp>
        <p:sp>
          <p:nvSpPr>
            <p:cNvPr id="367" name="Shape 367"/>
            <p:cNvSpPr txBox="1"/>
            <p:nvPr/>
          </p:nvSpPr>
          <p:spPr>
            <a:xfrm>
              <a:off x="6042066" y="5373775"/>
              <a:ext cx="694499" cy="311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USB</a:t>
              </a:r>
            </a:p>
          </p:txBody>
        </p:sp>
      </p:grpSp>
      <p:pic>
        <p:nvPicPr>
          <p:cNvPr descr="brain.png" id="368" name="Shape 3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35108" y="1364184"/>
            <a:ext cx="3290074" cy="218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9" name="Shape 369"/>
          <p:cNvGrpSpPr/>
          <p:nvPr/>
        </p:nvGrpSpPr>
        <p:grpSpPr>
          <a:xfrm rot="5400000">
            <a:off x="4512757" y="4560712"/>
            <a:ext cx="886017" cy="0"/>
            <a:chOff x="3047532" y="5743262"/>
            <a:chExt cx="886017" cy="0"/>
          </a:xfrm>
        </p:grpSpPr>
        <p:cxnSp>
          <p:nvCxnSpPr>
            <p:cNvPr id="370" name="Shape 370"/>
            <p:cNvCxnSpPr/>
            <p:nvPr/>
          </p:nvCxnSpPr>
          <p:spPr>
            <a:xfrm>
              <a:off x="3486550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371" name="Shape 371"/>
            <p:cNvCxnSpPr/>
            <p:nvPr/>
          </p:nvCxnSpPr>
          <p:spPr>
            <a:xfrm rot="10800000">
              <a:off x="3047532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pic>
        <p:nvPicPr>
          <p:cNvPr descr="brain.png" id="372" name="Shape 3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40487" y="5358583"/>
            <a:ext cx="1030574" cy="683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3" name="Shape 373"/>
          <p:cNvGrpSpPr/>
          <p:nvPr/>
        </p:nvGrpSpPr>
        <p:grpSpPr>
          <a:xfrm rot="5400000">
            <a:off x="7291807" y="4546149"/>
            <a:ext cx="886017" cy="0"/>
            <a:chOff x="3047532" y="5743262"/>
            <a:chExt cx="886017" cy="0"/>
          </a:xfrm>
        </p:grpSpPr>
        <p:cxnSp>
          <p:nvCxnSpPr>
            <p:cNvPr id="374" name="Shape 374"/>
            <p:cNvCxnSpPr/>
            <p:nvPr/>
          </p:nvCxnSpPr>
          <p:spPr>
            <a:xfrm>
              <a:off x="3486550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375" name="Shape 375"/>
            <p:cNvCxnSpPr/>
            <p:nvPr/>
          </p:nvCxnSpPr>
          <p:spPr>
            <a:xfrm rot="10800000">
              <a:off x="3047532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grpSp>
        <p:nvGrpSpPr>
          <p:cNvPr id="376" name="Shape 376"/>
          <p:cNvGrpSpPr/>
          <p:nvPr/>
        </p:nvGrpSpPr>
        <p:grpSpPr>
          <a:xfrm rot="5400000">
            <a:off x="1438932" y="4546149"/>
            <a:ext cx="886017" cy="0"/>
            <a:chOff x="3047532" y="5743262"/>
            <a:chExt cx="886017" cy="0"/>
          </a:xfrm>
        </p:grpSpPr>
        <p:cxnSp>
          <p:nvCxnSpPr>
            <p:cNvPr id="377" name="Shape 377"/>
            <p:cNvCxnSpPr/>
            <p:nvPr/>
          </p:nvCxnSpPr>
          <p:spPr>
            <a:xfrm>
              <a:off x="3486550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378" name="Shape 378"/>
            <p:cNvCxnSpPr/>
            <p:nvPr/>
          </p:nvCxnSpPr>
          <p:spPr>
            <a:xfrm rot="10800000">
              <a:off x="3047532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grpSp>
        <p:nvGrpSpPr>
          <p:cNvPr id="379" name="Shape 379"/>
          <p:cNvGrpSpPr/>
          <p:nvPr/>
        </p:nvGrpSpPr>
        <p:grpSpPr>
          <a:xfrm>
            <a:off x="2195449" y="2626575"/>
            <a:ext cx="750600" cy="255598"/>
            <a:chOff x="2171499" y="2514800"/>
            <a:chExt cx="750600" cy="255598"/>
          </a:xfrm>
        </p:grpSpPr>
        <p:cxnSp>
          <p:nvCxnSpPr>
            <p:cNvPr id="380" name="Shape 380"/>
            <p:cNvCxnSpPr/>
            <p:nvPr/>
          </p:nvCxnSpPr>
          <p:spPr>
            <a:xfrm flipH="1" rot="10800000">
              <a:off x="2546800" y="2514800"/>
              <a:ext cx="375300" cy="127799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381" name="Shape 381"/>
            <p:cNvCxnSpPr/>
            <p:nvPr/>
          </p:nvCxnSpPr>
          <p:spPr>
            <a:xfrm flipH="1">
              <a:off x="2171499" y="2642600"/>
              <a:ext cx="375300" cy="127799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grpSp>
        <p:nvGrpSpPr>
          <p:cNvPr id="382" name="Shape 382"/>
          <p:cNvGrpSpPr/>
          <p:nvPr/>
        </p:nvGrpSpPr>
        <p:grpSpPr>
          <a:xfrm flipH="1">
            <a:off x="6547272" y="2626575"/>
            <a:ext cx="750600" cy="255598"/>
            <a:chOff x="2171499" y="2514800"/>
            <a:chExt cx="750600" cy="255598"/>
          </a:xfrm>
        </p:grpSpPr>
        <p:cxnSp>
          <p:nvCxnSpPr>
            <p:cNvPr id="383" name="Shape 383"/>
            <p:cNvCxnSpPr/>
            <p:nvPr/>
          </p:nvCxnSpPr>
          <p:spPr>
            <a:xfrm flipH="1" rot="10800000">
              <a:off x="2546800" y="2514800"/>
              <a:ext cx="375300" cy="127799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384" name="Shape 384"/>
            <p:cNvCxnSpPr/>
            <p:nvPr/>
          </p:nvCxnSpPr>
          <p:spPr>
            <a:xfrm flipH="1">
              <a:off x="2171499" y="2642600"/>
              <a:ext cx="375300" cy="127799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pic>
        <p:nvPicPr>
          <p:cNvPr id="385" name="Shape 38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1067149" y="1399437"/>
            <a:ext cx="1573817" cy="715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6" name="Shape 386"/>
          <p:cNvCxnSpPr/>
          <p:nvPr/>
        </p:nvCxnSpPr>
        <p:spPr>
          <a:xfrm>
            <a:off x="1881950" y="2654650"/>
            <a:ext cx="0" cy="327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pic>
        <p:nvPicPr>
          <p:cNvPr descr="original.png" id="387" name="Shape 38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6928399" y="1037387"/>
            <a:ext cx="1573824" cy="1259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Shape 388"/>
          <p:cNvCxnSpPr/>
          <p:nvPr/>
        </p:nvCxnSpPr>
        <p:spPr>
          <a:xfrm rot="10800000">
            <a:off x="1881950" y="2327049"/>
            <a:ext cx="0" cy="327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389" name="Shape 389"/>
          <p:cNvCxnSpPr/>
          <p:nvPr/>
        </p:nvCxnSpPr>
        <p:spPr>
          <a:xfrm>
            <a:off x="7734825" y="2654650"/>
            <a:ext cx="0" cy="327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390" name="Shape 390"/>
          <p:cNvCxnSpPr/>
          <p:nvPr/>
        </p:nvCxnSpPr>
        <p:spPr>
          <a:xfrm rot="10800000">
            <a:off x="7734825" y="2327049"/>
            <a:ext cx="0" cy="327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391" name="Shape 391"/>
          <p:cNvSpPr txBox="1"/>
          <p:nvPr/>
        </p:nvSpPr>
        <p:spPr>
          <a:xfrm>
            <a:off x="2871850" y="3618132"/>
            <a:ext cx="4598698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Doesn’t need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to change!!!</a:t>
            </a:r>
          </a:p>
        </p:txBody>
      </p:sp>
      <p:cxnSp>
        <p:nvCxnSpPr>
          <p:cNvPr id="392" name="Shape 392"/>
          <p:cNvCxnSpPr/>
          <p:nvPr/>
        </p:nvCxnSpPr>
        <p:spPr>
          <a:xfrm flipH="1" rot="10800000">
            <a:off x="4079675" y="3401174"/>
            <a:ext cx="255599" cy="279299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grpSp>
        <p:nvGrpSpPr>
          <p:cNvPr id="393" name="Shape 393"/>
          <p:cNvGrpSpPr/>
          <p:nvPr/>
        </p:nvGrpSpPr>
        <p:grpSpPr>
          <a:xfrm>
            <a:off x="889245" y="3077445"/>
            <a:ext cx="1985400" cy="939599"/>
            <a:chOff x="889245" y="3065705"/>
            <a:chExt cx="1985400" cy="939599"/>
          </a:xfrm>
        </p:grpSpPr>
        <p:sp>
          <p:nvSpPr>
            <p:cNvPr id="394" name="Shape 394"/>
            <p:cNvSpPr/>
            <p:nvPr/>
          </p:nvSpPr>
          <p:spPr>
            <a:xfrm>
              <a:off x="889245" y="3065705"/>
              <a:ext cx="1985400" cy="939599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Shape 395"/>
            <p:cNvSpPr txBox="1"/>
            <p:nvPr/>
          </p:nvSpPr>
          <p:spPr>
            <a:xfrm>
              <a:off x="990945" y="3132866"/>
              <a:ext cx="1781999" cy="683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middleware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(camera node)</a:t>
              </a:r>
            </a:p>
          </p:txBody>
        </p:sp>
      </p:grpSp>
      <p:grpSp>
        <p:nvGrpSpPr>
          <p:cNvPr id="396" name="Shape 396"/>
          <p:cNvGrpSpPr/>
          <p:nvPr/>
        </p:nvGrpSpPr>
        <p:grpSpPr>
          <a:xfrm>
            <a:off x="6742121" y="3077444"/>
            <a:ext cx="1985400" cy="939599"/>
            <a:chOff x="6742121" y="3196117"/>
            <a:chExt cx="1985400" cy="939599"/>
          </a:xfrm>
        </p:grpSpPr>
        <p:sp>
          <p:nvSpPr>
            <p:cNvPr id="397" name="Shape 397"/>
            <p:cNvSpPr/>
            <p:nvPr/>
          </p:nvSpPr>
          <p:spPr>
            <a:xfrm>
              <a:off x="6742121" y="3196117"/>
              <a:ext cx="1985400" cy="939599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Shape 398"/>
            <p:cNvSpPr txBox="1"/>
            <p:nvPr/>
          </p:nvSpPr>
          <p:spPr>
            <a:xfrm>
              <a:off x="6843821" y="3263277"/>
              <a:ext cx="1781999" cy="683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middleware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(control node)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idx="1" type="body"/>
          </p:nvPr>
        </p:nvSpPr>
        <p:spPr>
          <a:xfrm>
            <a:off x="457200" y="1287925"/>
            <a:ext cx="4931700" cy="5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Reusability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Reuse code written by other researchers and share your code with them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Portability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When you get a new robotic platform it’s easier to transfer your code to the new platform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Easier to expand functionality</a:t>
            </a:r>
          </a:p>
        </p:txBody>
      </p:sp>
      <p:sp>
        <p:nvSpPr>
          <p:cNvPr id="404" name="Shape 404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Advantages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idx="1" type="body"/>
          </p:nvPr>
        </p:nvSpPr>
        <p:spPr>
          <a:xfrm>
            <a:off x="457200" y="1287925"/>
            <a:ext cx="4931700" cy="5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Reusability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Reuse code written by other researchers and share your code with them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Portability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When you get a new robotic platform it’s easier to transfer your code to the new platform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Easier to expand functionality</a:t>
            </a:r>
          </a:p>
        </p:txBody>
      </p:sp>
      <p:sp>
        <p:nvSpPr>
          <p:cNvPr id="410" name="Shape 410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Advantages</a:t>
            </a:r>
          </a:p>
        </p:txBody>
      </p:sp>
      <p:pic>
        <p:nvPicPr>
          <p:cNvPr descr="55503337.jpg" id="411" name="Shape 4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8901" y="1579750"/>
            <a:ext cx="3459599" cy="3459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/>
          <p:nvPr>
            <p:ph idx="1" type="body"/>
          </p:nvPr>
        </p:nvSpPr>
        <p:spPr>
          <a:xfrm>
            <a:off x="457200" y="1287925"/>
            <a:ext cx="8229600" cy="5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 number of such middleware robot frameworks exist: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Player, YARP, ROS, Microsoft Robotics Studio etc.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ROS is open source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ROS allows running processes on a distributed network and is architecture agnostic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ROS is de-facto standard in robotic community: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excellent support for hardware drivers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largest library of existing robotic algorithms (navigation, 3D perception, grasping)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vibrant online community (</a:t>
            </a:r>
            <a:r>
              <a:rPr b="0" i="0" lang="en" sz="2400" u="sng" cap="none" strike="noStrike">
                <a:solidFill>
                  <a:schemeClr val="hlink"/>
                </a:solidFill>
                <a:latin typeface="PT Sans Narrow"/>
                <a:ea typeface="PT Sans Narrow"/>
                <a:cs typeface="PT Sans Narrow"/>
                <a:sym typeface="PT Sans Narrow"/>
                <a:hlinkClick r:id="rId3"/>
              </a:rPr>
              <a:t>http://answers.ros.org/</a:t>
            </a:r>
            <a:r>
              <a:rPr b="0" i="0" lang="en" sz="24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417" name="Shape 417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Why ROS?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6267412" y="3493457"/>
            <a:ext cx="1576199" cy="82589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How does a robot work</a:t>
            </a:r>
          </a:p>
        </p:txBody>
      </p:sp>
      <p:cxnSp>
        <p:nvCxnSpPr>
          <p:cNvPr id="46" name="Shape 46"/>
          <p:cNvCxnSpPr/>
          <p:nvPr/>
        </p:nvCxnSpPr>
        <p:spPr>
          <a:xfrm>
            <a:off x="445787" y="3023571"/>
            <a:ext cx="8366100" cy="0"/>
          </a:xfrm>
          <a:prstGeom prst="straightConnector1">
            <a:avLst/>
          </a:prstGeom>
          <a:noFill/>
          <a:ln cap="flat" cmpd="sng" w="38100">
            <a:solidFill>
              <a:srgbClr val="CCCCCC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47" name="Shape 47"/>
          <p:cNvSpPr txBox="1"/>
          <p:nvPr/>
        </p:nvSpPr>
        <p:spPr>
          <a:xfrm rot="-5400000">
            <a:off x="-288581" y="1878595"/>
            <a:ext cx="1750500" cy="50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Software</a:t>
            </a:r>
          </a:p>
        </p:txBody>
      </p:sp>
      <p:cxnSp>
        <p:nvCxnSpPr>
          <p:cNvPr id="48" name="Shape 48"/>
          <p:cNvCxnSpPr/>
          <p:nvPr/>
        </p:nvCxnSpPr>
        <p:spPr>
          <a:xfrm>
            <a:off x="445787" y="4789246"/>
            <a:ext cx="8366100" cy="0"/>
          </a:xfrm>
          <a:prstGeom prst="straightConnector1">
            <a:avLst/>
          </a:prstGeom>
          <a:noFill/>
          <a:ln cap="flat" cmpd="sng" w="38100">
            <a:solidFill>
              <a:srgbClr val="CCCCCC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49" name="Shape 49"/>
          <p:cNvSpPr txBox="1"/>
          <p:nvPr/>
        </p:nvSpPr>
        <p:spPr>
          <a:xfrm rot="-5400000">
            <a:off x="-288581" y="3644270"/>
            <a:ext cx="1750500" cy="50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Hardware</a:t>
            </a:r>
          </a:p>
        </p:txBody>
      </p:sp>
      <p:sp>
        <p:nvSpPr>
          <p:cNvPr id="50" name="Shape 50"/>
          <p:cNvSpPr txBox="1"/>
          <p:nvPr/>
        </p:nvSpPr>
        <p:spPr>
          <a:xfrm rot="-5400000">
            <a:off x="-288581" y="5409945"/>
            <a:ext cx="1750500" cy="50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Real World</a:t>
            </a:r>
          </a:p>
        </p:txBody>
      </p:sp>
      <p:sp>
        <p:nvSpPr>
          <p:cNvPr id="51" name="Shape 51"/>
          <p:cNvSpPr/>
          <p:nvPr/>
        </p:nvSpPr>
        <p:spPr>
          <a:xfrm>
            <a:off x="1417112" y="3493457"/>
            <a:ext cx="1576199" cy="82589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 txBox="1"/>
          <p:nvPr/>
        </p:nvSpPr>
        <p:spPr>
          <a:xfrm>
            <a:off x="1436012" y="3618407"/>
            <a:ext cx="1538399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Sensors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x="6198725" y="3618421"/>
            <a:ext cx="17136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Actuators</a:t>
            </a:r>
          </a:p>
        </p:txBody>
      </p:sp>
      <p:sp>
        <p:nvSpPr>
          <p:cNvPr id="54" name="Shape 54"/>
          <p:cNvSpPr/>
          <p:nvPr/>
        </p:nvSpPr>
        <p:spPr>
          <a:xfrm>
            <a:off x="2491861" y="4993825"/>
            <a:ext cx="4160267" cy="1750517"/>
          </a:xfrm>
          <a:prstGeom prst="irregularSeal2">
            <a:avLst/>
          </a:prstGeom>
          <a:solidFill>
            <a:schemeClr val="lt1"/>
          </a:solidFill>
          <a:ln cap="flat" cmpd="sng" w="381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2740858" y="5452275"/>
            <a:ext cx="2965199" cy="6668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environment</a:t>
            </a:r>
          </a:p>
        </p:txBody>
      </p:sp>
      <p:grpSp>
        <p:nvGrpSpPr>
          <p:cNvPr id="56" name="Shape 56"/>
          <p:cNvGrpSpPr/>
          <p:nvPr/>
        </p:nvGrpSpPr>
        <p:grpSpPr>
          <a:xfrm>
            <a:off x="5576492" y="1763593"/>
            <a:ext cx="2018700" cy="825899"/>
            <a:chOff x="5849150" y="1652875"/>
            <a:chExt cx="2018700" cy="825899"/>
          </a:xfrm>
        </p:grpSpPr>
        <p:sp>
          <p:nvSpPr>
            <p:cNvPr id="57" name="Shape 57"/>
            <p:cNvSpPr/>
            <p:nvPr/>
          </p:nvSpPr>
          <p:spPr>
            <a:xfrm>
              <a:off x="6033950" y="1652875"/>
              <a:ext cx="1649100" cy="825899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381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Shape 58"/>
            <p:cNvSpPr txBox="1"/>
            <p:nvPr/>
          </p:nvSpPr>
          <p:spPr>
            <a:xfrm>
              <a:off x="5849150" y="1777825"/>
              <a:ext cx="2018700" cy="5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1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Action</a:t>
              </a:r>
            </a:p>
          </p:txBody>
        </p:sp>
      </p:grpSp>
      <p:grpSp>
        <p:nvGrpSpPr>
          <p:cNvPr id="59" name="Shape 59"/>
          <p:cNvGrpSpPr/>
          <p:nvPr/>
        </p:nvGrpSpPr>
        <p:grpSpPr>
          <a:xfrm>
            <a:off x="3562650" y="1748444"/>
            <a:ext cx="2018700" cy="825899"/>
            <a:chOff x="3619500" y="1652875"/>
            <a:chExt cx="2018700" cy="825899"/>
          </a:xfrm>
        </p:grpSpPr>
        <p:sp>
          <p:nvSpPr>
            <p:cNvPr id="60" name="Shape 60"/>
            <p:cNvSpPr/>
            <p:nvPr/>
          </p:nvSpPr>
          <p:spPr>
            <a:xfrm>
              <a:off x="3804300" y="1652875"/>
              <a:ext cx="1649100" cy="825899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381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Shape 61"/>
            <p:cNvSpPr txBox="1"/>
            <p:nvPr/>
          </p:nvSpPr>
          <p:spPr>
            <a:xfrm>
              <a:off x="3619500" y="1777825"/>
              <a:ext cx="2018700" cy="5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1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Cognition</a:t>
              </a:r>
            </a:p>
          </p:txBody>
        </p:sp>
      </p:grpSp>
      <p:cxnSp>
        <p:nvCxnSpPr>
          <p:cNvPr id="62" name="Shape 62"/>
          <p:cNvCxnSpPr/>
          <p:nvPr/>
        </p:nvCxnSpPr>
        <p:spPr>
          <a:xfrm flipH="1" rot="10800000">
            <a:off x="3408373" y="2159593"/>
            <a:ext cx="350400" cy="1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grpSp>
        <p:nvGrpSpPr>
          <p:cNvPr id="63" name="Shape 63"/>
          <p:cNvGrpSpPr/>
          <p:nvPr/>
        </p:nvGrpSpPr>
        <p:grpSpPr>
          <a:xfrm>
            <a:off x="1556385" y="1748444"/>
            <a:ext cx="2018700" cy="825899"/>
            <a:chOff x="1518350" y="1652875"/>
            <a:chExt cx="2018700" cy="825899"/>
          </a:xfrm>
        </p:grpSpPr>
        <p:sp>
          <p:nvSpPr>
            <p:cNvPr id="64" name="Shape 64"/>
            <p:cNvSpPr/>
            <p:nvPr/>
          </p:nvSpPr>
          <p:spPr>
            <a:xfrm>
              <a:off x="1703150" y="1652875"/>
              <a:ext cx="1649100" cy="825899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381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Shape 65"/>
            <p:cNvSpPr txBox="1"/>
            <p:nvPr/>
          </p:nvSpPr>
          <p:spPr>
            <a:xfrm>
              <a:off x="1518350" y="1777825"/>
              <a:ext cx="2018700" cy="5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1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Perception</a:t>
              </a:r>
            </a:p>
          </p:txBody>
        </p:sp>
      </p:grpSp>
      <p:cxnSp>
        <p:nvCxnSpPr>
          <p:cNvPr id="66" name="Shape 66"/>
          <p:cNvCxnSpPr/>
          <p:nvPr/>
        </p:nvCxnSpPr>
        <p:spPr>
          <a:xfrm flipH="1" rot="10800000">
            <a:off x="2319250" y="2696698"/>
            <a:ext cx="128699" cy="674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67" name="Shape 67"/>
          <p:cNvCxnSpPr/>
          <p:nvPr/>
        </p:nvCxnSpPr>
        <p:spPr>
          <a:xfrm>
            <a:off x="6697850" y="2696700"/>
            <a:ext cx="128699" cy="674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grpSp>
        <p:nvGrpSpPr>
          <p:cNvPr id="68" name="Shape 68"/>
          <p:cNvGrpSpPr/>
          <p:nvPr/>
        </p:nvGrpSpPr>
        <p:grpSpPr>
          <a:xfrm rot="10800000">
            <a:off x="2091988" y="4490262"/>
            <a:ext cx="1159686" cy="629100"/>
            <a:chOff x="1962675" y="4499562"/>
            <a:chExt cx="1159686" cy="629100"/>
          </a:xfrm>
        </p:grpSpPr>
        <p:cxnSp>
          <p:nvCxnSpPr>
            <p:cNvPr id="69" name="Shape 69"/>
            <p:cNvCxnSpPr/>
            <p:nvPr/>
          </p:nvCxnSpPr>
          <p:spPr>
            <a:xfrm>
              <a:off x="1962675" y="4499562"/>
              <a:ext cx="629100" cy="6291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70" name="Shape 70"/>
            <p:cNvCxnSpPr/>
            <p:nvPr/>
          </p:nvCxnSpPr>
          <p:spPr>
            <a:xfrm>
              <a:off x="2493261" y="4499562"/>
              <a:ext cx="629100" cy="6291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71" name="Shape 71"/>
            <p:cNvCxnSpPr/>
            <p:nvPr/>
          </p:nvCxnSpPr>
          <p:spPr>
            <a:xfrm>
              <a:off x="2227967" y="4499562"/>
              <a:ext cx="629100" cy="6291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grpSp>
        <p:nvGrpSpPr>
          <p:cNvPr id="72" name="Shape 72"/>
          <p:cNvGrpSpPr/>
          <p:nvPr/>
        </p:nvGrpSpPr>
        <p:grpSpPr>
          <a:xfrm flipH="1">
            <a:off x="6013424" y="4490262"/>
            <a:ext cx="1159686" cy="629100"/>
            <a:chOff x="1962675" y="4499562"/>
            <a:chExt cx="1159686" cy="629100"/>
          </a:xfrm>
        </p:grpSpPr>
        <p:cxnSp>
          <p:nvCxnSpPr>
            <p:cNvPr id="73" name="Shape 73"/>
            <p:cNvCxnSpPr/>
            <p:nvPr/>
          </p:nvCxnSpPr>
          <p:spPr>
            <a:xfrm>
              <a:off x="1962675" y="4499562"/>
              <a:ext cx="629100" cy="6291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74" name="Shape 74"/>
            <p:cNvCxnSpPr/>
            <p:nvPr/>
          </p:nvCxnSpPr>
          <p:spPr>
            <a:xfrm>
              <a:off x="2493261" y="4499562"/>
              <a:ext cx="629100" cy="6291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75" name="Shape 75"/>
            <p:cNvCxnSpPr/>
            <p:nvPr/>
          </p:nvCxnSpPr>
          <p:spPr>
            <a:xfrm>
              <a:off x="2227967" y="4499562"/>
              <a:ext cx="629100" cy="6291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cxnSp>
        <p:nvCxnSpPr>
          <p:cNvPr id="76" name="Shape 76"/>
          <p:cNvCxnSpPr/>
          <p:nvPr/>
        </p:nvCxnSpPr>
        <p:spPr>
          <a:xfrm flipH="1" rot="10800000">
            <a:off x="5417350" y="2132243"/>
            <a:ext cx="350400" cy="1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>
            <p:ph idx="1" type="body"/>
          </p:nvPr>
        </p:nvSpPr>
        <p:spPr>
          <a:xfrm>
            <a:off x="457200" y="1287925"/>
            <a:ext cx="8229600" cy="5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Computation is distributed among many processes called nodes.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Each node is responsible for a certain robot functionality. 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Nodes exchange data and using the “publish-subscribe” messaging on different “topics”.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Topics are named channels over which messages are exchanged.</a:t>
            </a:r>
          </a:p>
        </p:txBody>
      </p:sp>
      <p:sp>
        <p:nvSpPr>
          <p:cNvPr id="423" name="Shape 423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 super quick overview of ROS</a:t>
            </a:r>
          </a:p>
        </p:txBody>
      </p:sp>
      <p:pic>
        <p:nvPicPr>
          <p:cNvPr descr="ROS_basic_concepts_processed.png" id="424" name="Shape 4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9735" y="4726332"/>
            <a:ext cx="3604524" cy="182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>
            <p:ph idx="1" type="body"/>
          </p:nvPr>
        </p:nvSpPr>
        <p:spPr>
          <a:xfrm>
            <a:off x="457200" y="1287925"/>
            <a:ext cx="8229600" cy="5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We want a robot that goes after tennis balls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What nodes might we use?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What messages would we send?</a:t>
            </a:r>
          </a:p>
        </p:txBody>
      </p:sp>
      <p:sp>
        <p:nvSpPr>
          <p:cNvPr id="430" name="Shape 430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ROS example</a:t>
            </a:r>
          </a:p>
        </p:txBody>
      </p:sp>
      <p:pic>
        <p:nvPicPr>
          <p:cNvPr descr="pioneer3dx.png" id="431" name="Shape 4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2350" y="4756557"/>
            <a:ext cx="2414976" cy="18496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-1404-laptop.png" id="432" name="Shape 4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7808" y="3533662"/>
            <a:ext cx="2784941" cy="1406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nectSensor.png" id="433" name="Shape 4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2037" y="4380764"/>
            <a:ext cx="2752719" cy="11493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920x920.jpg" id="434" name="Shape 4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66825" y="3333075"/>
            <a:ext cx="2447624" cy="3244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qual-clipart-equals-hi.png" id="435" name="Shape 4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29010" y="4259496"/>
            <a:ext cx="1485987" cy="104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>
            <p:ph idx="1" type="body"/>
          </p:nvPr>
        </p:nvSpPr>
        <p:spPr>
          <a:xfrm>
            <a:off x="457200" y="1287925"/>
            <a:ext cx="8229600" cy="5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Split the code into 4 nodes:</a:t>
            </a:r>
          </a:p>
          <a:p>
            <a:pPr indent="-3810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Camera node - produces images from the camera</a:t>
            </a:r>
          </a:p>
          <a:p>
            <a:pPr indent="-3810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Pioneer node - accepts forward and angular velocity and makes the Pioneer move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441" name="Shape 441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ROS example</a:t>
            </a:r>
          </a:p>
        </p:txBody>
      </p:sp>
      <p:pic>
        <p:nvPicPr>
          <p:cNvPr descr="hqdefault.jpg" id="442" name="Shape 4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3825" y="3187775"/>
            <a:ext cx="2927600" cy="21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Shape 443"/>
          <p:cNvSpPr txBox="1"/>
          <p:nvPr>
            <p:ph idx="1" type="body"/>
          </p:nvPr>
        </p:nvSpPr>
        <p:spPr>
          <a:xfrm>
            <a:off x="457200" y="2959725"/>
            <a:ext cx="5112600" cy="26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Blobfinder node - takes an image and returns the position of the tennis ball on the screen</a:t>
            </a:r>
          </a:p>
          <a:p>
            <a:pPr indent="-3810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Control node - takes the position of the tennis ball and calculates the velocities required to reach it.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ROS example</a:t>
            </a:r>
          </a:p>
        </p:txBody>
      </p:sp>
      <p:sp>
        <p:nvSpPr>
          <p:cNvPr id="449" name="Shape 449"/>
          <p:cNvSpPr/>
          <p:nvPr/>
        </p:nvSpPr>
        <p:spPr>
          <a:xfrm flipH="1">
            <a:off x="426898" y="1160425"/>
            <a:ext cx="8290200" cy="38949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0" name="Shape 450"/>
          <p:cNvGrpSpPr/>
          <p:nvPr/>
        </p:nvGrpSpPr>
        <p:grpSpPr>
          <a:xfrm>
            <a:off x="705825" y="1413639"/>
            <a:ext cx="1781999" cy="644549"/>
            <a:chOff x="652150" y="1440150"/>
            <a:chExt cx="1781999" cy="644549"/>
          </a:xfrm>
        </p:grpSpPr>
        <p:sp>
          <p:nvSpPr>
            <p:cNvPr id="451" name="Shape 451"/>
            <p:cNvSpPr/>
            <p:nvPr/>
          </p:nvSpPr>
          <p:spPr>
            <a:xfrm>
              <a:off x="936998" y="1449000"/>
              <a:ext cx="1212300" cy="635699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Shape 452"/>
            <p:cNvSpPr txBox="1"/>
            <p:nvPr/>
          </p:nvSpPr>
          <p:spPr>
            <a:xfrm>
              <a:off x="652150" y="1440150"/>
              <a:ext cx="1781999" cy="575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vision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node</a:t>
              </a:r>
            </a:p>
          </p:txBody>
        </p:sp>
      </p:grpSp>
      <p:grpSp>
        <p:nvGrpSpPr>
          <p:cNvPr id="453" name="Shape 453"/>
          <p:cNvGrpSpPr/>
          <p:nvPr/>
        </p:nvGrpSpPr>
        <p:grpSpPr>
          <a:xfrm>
            <a:off x="6656175" y="1413639"/>
            <a:ext cx="1781999" cy="644549"/>
            <a:chOff x="652150" y="1440150"/>
            <a:chExt cx="1781999" cy="644549"/>
          </a:xfrm>
        </p:grpSpPr>
        <p:sp>
          <p:nvSpPr>
            <p:cNvPr id="454" name="Shape 454"/>
            <p:cNvSpPr/>
            <p:nvPr/>
          </p:nvSpPr>
          <p:spPr>
            <a:xfrm>
              <a:off x="936998" y="1449000"/>
              <a:ext cx="1212300" cy="635699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Shape 455"/>
            <p:cNvSpPr txBox="1"/>
            <p:nvPr/>
          </p:nvSpPr>
          <p:spPr>
            <a:xfrm>
              <a:off x="652150" y="1440150"/>
              <a:ext cx="1781999" cy="575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control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node</a:t>
              </a:r>
            </a:p>
          </p:txBody>
        </p:sp>
      </p:grpSp>
      <p:grpSp>
        <p:nvGrpSpPr>
          <p:cNvPr id="456" name="Shape 456"/>
          <p:cNvGrpSpPr/>
          <p:nvPr/>
        </p:nvGrpSpPr>
        <p:grpSpPr>
          <a:xfrm>
            <a:off x="705825" y="4104622"/>
            <a:ext cx="1781999" cy="644549"/>
            <a:chOff x="652150" y="1440150"/>
            <a:chExt cx="1781999" cy="644549"/>
          </a:xfrm>
        </p:grpSpPr>
        <p:sp>
          <p:nvSpPr>
            <p:cNvPr id="457" name="Shape 457"/>
            <p:cNvSpPr/>
            <p:nvPr/>
          </p:nvSpPr>
          <p:spPr>
            <a:xfrm>
              <a:off x="936998" y="1449000"/>
              <a:ext cx="1212300" cy="635699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Shape 458"/>
            <p:cNvSpPr txBox="1"/>
            <p:nvPr/>
          </p:nvSpPr>
          <p:spPr>
            <a:xfrm>
              <a:off x="652150" y="1440150"/>
              <a:ext cx="1781999" cy="575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camera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node</a:t>
              </a:r>
            </a:p>
          </p:txBody>
        </p:sp>
      </p:grpSp>
      <p:grpSp>
        <p:nvGrpSpPr>
          <p:cNvPr id="459" name="Shape 459"/>
          <p:cNvGrpSpPr/>
          <p:nvPr/>
        </p:nvGrpSpPr>
        <p:grpSpPr>
          <a:xfrm>
            <a:off x="6656175" y="4104622"/>
            <a:ext cx="1781999" cy="644549"/>
            <a:chOff x="652150" y="1440150"/>
            <a:chExt cx="1781999" cy="644549"/>
          </a:xfrm>
        </p:grpSpPr>
        <p:sp>
          <p:nvSpPr>
            <p:cNvPr id="460" name="Shape 460"/>
            <p:cNvSpPr/>
            <p:nvPr/>
          </p:nvSpPr>
          <p:spPr>
            <a:xfrm>
              <a:off x="936998" y="1449000"/>
              <a:ext cx="1212300" cy="635699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Shape 461"/>
            <p:cNvSpPr txBox="1"/>
            <p:nvPr/>
          </p:nvSpPr>
          <p:spPr>
            <a:xfrm>
              <a:off x="652150" y="1440150"/>
              <a:ext cx="1781999" cy="575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Pioneer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node</a:t>
              </a:r>
            </a:p>
          </p:txBody>
        </p:sp>
      </p:grpSp>
      <p:cxnSp>
        <p:nvCxnSpPr>
          <p:cNvPr id="462" name="Shape 462"/>
          <p:cNvCxnSpPr>
            <a:stCxn id="449" idx="2"/>
          </p:cNvCxnSpPr>
          <p:nvPr/>
        </p:nvCxnSpPr>
        <p:spPr>
          <a:xfrm>
            <a:off x="4571999" y="5055325"/>
            <a:ext cx="0" cy="370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463" name="Shape 463"/>
          <p:cNvCxnSpPr/>
          <p:nvPr/>
        </p:nvCxnSpPr>
        <p:spPr>
          <a:xfrm rot="10800000">
            <a:off x="7547175" y="4807799"/>
            <a:ext cx="0" cy="299698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pic>
        <p:nvPicPr>
          <p:cNvPr descr="KinectSensor.png" id="464" name="Shape 4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287" y="5667664"/>
            <a:ext cx="2175488" cy="833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oneer3dx.png" id="465" name="Shape 4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4604" y="5413842"/>
            <a:ext cx="1908568" cy="13408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-1404-laptop.png" id="466" name="Shape 4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71521" y="5574478"/>
            <a:ext cx="2200957" cy="101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7" name="Shape 467"/>
          <p:cNvGrpSpPr/>
          <p:nvPr/>
        </p:nvGrpSpPr>
        <p:grpSpPr>
          <a:xfrm>
            <a:off x="2782306" y="6132530"/>
            <a:ext cx="886017" cy="0"/>
            <a:chOff x="3047532" y="5743262"/>
            <a:chExt cx="886017" cy="0"/>
          </a:xfrm>
        </p:grpSpPr>
        <p:cxnSp>
          <p:nvCxnSpPr>
            <p:cNvPr id="468" name="Shape 468"/>
            <p:cNvCxnSpPr/>
            <p:nvPr/>
          </p:nvCxnSpPr>
          <p:spPr>
            <a:xfrm>
              <a:off x="3486550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469" name="Shape 469"/>
            <p:cNvCxnSpPr/>
            <p:nvPr/>
          </p:nvCxnSpPr>
          <p:spPr>
            <a:xfrm rot="10800000">
              <a:off x="3047532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sp>
        <p:nvSpPr>
          <p:cNvPr id="470" name="Shape 470"/>
          <p:cNvSpPr txBox="1"/>
          <p:nvPr/>
        </p:nvSpPr>
        <p:spPr>
          <a:xfrm>
            <a:off x="2878065" y="5666517"/>
            <a:ext cx="694499" cy="3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USB</a:t>
            </a:r>
          </a:p>
        </p:txBody>
      </p:sp>
      <p:grpSp>
        <p:nvGrpSpPr>
          <p:cNvPr id="471" name="Shape 471"/>
          <p:cNvGrpSpPr/>
          <p:nvPr/>
        </p:nvGrpSpPr>
        <p:grpSpPr>
          <a:xfrm>
            <a:off x="5772015" y="5666516"/>
            <a:ext cx="886017" cy="466012"/>
            <a:chOff x="5946307" y="5373775"/>
            <a:chExt cx="886017" cy="466012"/>
          </a:xfrm>
        </p:grpSpPr>
        <p:grpSp>
          <p:nvGrpSpPr>
            <p:cNvPr id="472" name="Shape 472"/>
            <p:cNvGrpSpPr/>
            <p:nvPr/>
          </p:nvGrpSpPr>
          <p:grpSpPr>
            <a:xfrm>
              <a:off x="5946307" y="5839787"/>
              <a:ext cx="886017" cy="0"/>
              <a:chOff x="3047532" y="5743262"/>
              <a:chExt cx="886017" cy="0"/>
            </a:xfrm>
          </p:grpSpPr>
          <p:cxnSp>
            <p:nvCxnSpPr>
              <p:cNvPr id="473" name="Shape 473"/>
              <p:cNvCxnSpPr/>
              <p:nvPr/>
            </p:nvCxnSpPr>
            <p:spPr>
              <a:xfrm>
                <a:off x="3486550" y="5743262"/>
                <a:ext cx="4470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  <p:cxnSp>
            <p:nvCxnSpPr>
              <p:cNvPr id="474" name="Shape 474"/>
              <p:cNvCxnSpPr/>
              <p:nvPr/>
            </p:nvCxnSpPr>
            <p:spPr>
              <a:xfrm rot="10800000">
                <a:off x="3047532" y="5743262"/>
                <a:ext cx="4470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</p:grpSp>
        <p:sp>
          <p:nvSpPr>
            <p:cNvPr id="475" name="Shape 475"/>
            <p:cNvSpPr txBox="1"/>
            <p:nvPr/>
          </p:nvSpPr>
          <p:spPr>
            <a:xfrm>
              <a:off x="6042066" y="5373775"/>
              <a:ext cx="694499" cy="311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USB</a:t>
              </a:r>
            </a:p>
          </p:txBody>
        </p:sp>
      </p:grpSp>
      <p:pic>
        <p:nvPicPr>
          <p:cNvPr descr="brain.png" id="476" name="Shape 4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56712" y="5699589"/>
            <a:ext cx="1030574" cy="683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7" name="Shape 477"/>
          <p:cNvCxnSpPr/>
          <p:nvPr/>
        </p:nvCxnSpPr>
        <p:spPr>
          <a:xfrm>
            <a:off x="7547175" y="5084737"/>
            <a:ext cx="0" cy="299698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478" name="Shape 478"/>
          <p:cNvCxnSpPr/>
          <p:nvPr/>
        </p:nvCxnSpPr>
        <p:spPr>
          <a:xfrm rot="10800000">
            <a:off x="1584200" y="4807799"/>
            <a:ext cx="0" cy="299698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479" name="Shape 479"/>
          <p:cNvCxnSpPr/>
          <p:nvPr/>
        </p:nvCxnSpPr>
        <p:spPr>
          <a:xfrm>
            <a:off x="1584200" y="5084737"/>
            <a:ext cx="0" cy="299698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pic>
        <p:nvPicPr>
          <p:cNvPr descr="ros_logo.png" id="480" name="Shape 48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00000">
            <a:off x="81513" y="2922619"/>
            <a:ext cx="1398057" cy="37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ROS example</a:t>
            </a:r>
          </a:p>
        </p:txBody>
      </p:sp>
      <p:sp>
        <p:nvSpPr>
          <p:cNvPr id="486" name="Shape 486"/>
          <p:cNvSpPr/>
          <p:nvPr/>
        </p:nvSpPr>
        <p:spPr>
          <a:xfrm flipH="1">
            <a:off x="426898" y="1160425"/>
            <a:ext cx="8290200" cy="38949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7" name="Shape 487"/>
          <p:cNvGrpSpPr/>
          <p:nvPr/>
        </p:nvGrpSpPr>
        <p:grpSpPr>
          <a:xfrm>
            <a:off x="705825" y="1413639"/>
            <a:ext cx="1781999" cy="644549"/>
            <a:chOff x="652150" y="1440150"/>
            <a:chExt cx="1781999" cy="644549"/>
          </a:xfrm>
        </p:grpSpPr>
        <p:sp>
          <p:nvSpPr>
            <p:cNvPr id="488" name="Shape 488"/>
            <p:cNvSpPr/>
            <p:nvPr/>
          </p:nvSpPr>
          <p:spPr>
            <a:xfrm>
              <a:off x="936998" y="1449000"/>
              <a:ext cx="1212300" cy="635699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Shape 489"/>
            <p:cNvSpPr txBox="1"/>
            <p:nvPr/>
          </p:nvSpPr>
          <p:spPr>
            <a:xfrm>
              <a:off x="652150" y="1440150"/>
              <a:ext cx="1781999" cy="575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vision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node</a:t>
              </a:r>
            </a:p>
          </p:txBody>
        </p:sp>
      </p:grpSp>
      <p:grpSp>
        <p:nvGrpSpPr>
          <p:cNvPr id="490" name="Shape 490"/>
          <p:cNvGrpSpPr/>
          <p:nvPr/>
        </p:nvGrpSpPr>
        <p:grpSpPr>
          <a:xfrm>
            <a:off x="6656175" y="1413639"/>
            <a:ext cx="1781999" cy="644549"/>
            <a:chOff x="652150" y="1440150"/>
            <a:chExt cx="1781999" cy="644549"/>
          </a:xfrm>
        </p:grpSpPr>
        <p:sp>
          <p:nvSpPr>
            <p:cNvPr id="491" name="Shape 491"/>
            <p:cNvSpPr/>
            <p:nvPr/>
          </p:nvSpPr>
          <p:spPr>
            <a:xfrm>
              <a:off x="936998" y="1449000"/>
              <a:ext cx="1212300" cy="635699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Shape 492"/>
            <p:cNvSpPr txBox="1"/>
            <p:nvPr/>
          </p:nvSpPr>
          <p:spPr>
            <a:xfrm>
              <a:off x="652150" y="1440150"/>
              <a:ext cx="1781999" cy="575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control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node</a:t>
              </a:r>
            </a:p>
          </p:txBody>
        </p:sp>
      </p:grpSp>
      <p:grpSp>
        <p:nvGrpSpPr>
          <p:cNvPr id="493" name="Shape 493"/>
          <p:cNvGrpSpPr/>
          <p:nvPr/>
        </p:nvGrpSpPr>
        <p:grpSpPr>
          <a:xfrm>
            <a:off x="705825" y="4104622"/>
            <a:ext cx="1781999" cy="644549"/>
            <a:chOff x="652150" y="1440150"/>
            <a:chExt cx="1781999" cy="644549"/>
          </a:xfrm>
        </p:grpSpPr>
        <p:sp>
          <p:nvSpPr>
            <p:cNvPr id="494" name="Shape 494"/>
            <p:cNvSpPr/>
            <p:nvPr/>
          </p:nvSpPr>
          <p:spPr>
            <a:xfrm>
              <a:off x="936998" y="1449000"/>
              <a:ext cx="1212300" cy="635699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Shape 495"/>
            <p:cNvSpPr txBox="1"/>
            <p:nvPr/>
          </p:nvSpPr>
          <p:spPr>
            <a:xfrm>
              <a:off x="652150" y="1440150"/>
              <a:ext cx="1781999" cy="575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camera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node</a:t>
              </a:r>
            </a:p>
          </p:txBody>
        </p:sp>
      </p:grpSp>
      <p:grpSp>
        <p:nvGrpSpPr>
          <p:cNvPr id="496" name="Shape 496"/>
          <p:cNvGrpSpPr/>
          <p:nvPr/>
        </p:nvGrpSpPr>
        <p:grpSpPr>
          <a:xfrm>
            <a:off x="6656175" y="4104622"/>
            <a:ext cx="1781999" cy="644549"/>
            <a:chOff x="652150" y="1440150"/>
            <a:chExt cx="1781999" cy="644549"/>
          </a:xfrm>
        </p:grpSpPr>
        <p:sp>
          <p:nvSpPr>
            <p:cNvPr id="497" name="Shape 497"/>
            <p:cNvSpPr/>
            <p:nvPr/>
          </p:nvSpPr>
          <p:spPr>
            <a:xfrm>
              <a:off x="936998" y="1449000"/>
              <a:ext cx="1212300" cy="635699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Shape 498"/>
            <p:cNvSpPr txBox="1"/>
            <p:nvPr/>
          </p:nvSpPr>
          <p:spPr>
            <a:xfrm>
              <a:off x="652150" y="1440150"/>
              <a:ext cx="1781999" cy="575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Pioneer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node</a:t>
              </a:r>
            </a:p>
          </p:txBody>
        </p:sp>
      </p:grpSp>
      <p:grpSp>
        <p:nvGrpSpPr>
          <p:cNvPr id="499" name="Shape 499"/>
          <p:cNvGrpSpPr/>
          <p:nvPr/>
        </p:nvGrpSpPr>
        <p:grpSpPr>
          <a:xfrm>
            <a:off x="3681000" y="2741446"/>
            <a:ext cx="1781999" cy="644549"/>
            <a:chOff x="652150" y="1440150"/>
            <a:chExt cx="1781999" cy="644549"/>
          </a:xfrm>
        </p:grpSpPr>
        <p:sp>
          <p:nvSpPr>
            <p:cNvPr id="500" name="Shape 500"/>
            <p:cNvSpPr/>
            <p:nvPr/>
          </p:nvSpPr>
          <p:spPr>
            <a:xfrm>
              <a:off x="936998" y="1449000"/>
              <a:ext cx="1212300" cy="635699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Shape 501"/>
            <p:cNvSpPr txBox="1"/>
            <p:nvPr/>
          </p:nvSpPr>
          <p:spPr>
            <a:xfrm>
              <a:off x="652150" y="1440150"/>
              <a:ext cx="1781999" cy="575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ROS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master</a:t>
              </a:r>
            </a:p>
          </p:txBody>
        </p:sp>
      </p:grpSp>
      <p:grpSp>
        <p:nvGrpSpPr>
          <p:cNvPr id="502" name="Shape 502"/>
          <p:cNvGrpSpPr/>
          <p:nvPr/>
        </p:nvGrpSpPr>
        <p:grpSpPr>
          <a:xfrm>
            <a:off x="1947525" y="2087814"/>
            <a:ext cx="1758074" cy="1980741"/>
            <a:chOff x="1947525" y="2099068"/>
            <a:chExt cx="1758074" cy="1980741"/>
          </a:xfrm>
        </p:grpSpPr>
        <p:sp>
          <p:nvSpPr>
            <p:cNvPr id="503" name="Shape 503"/>
            <p:cNvSpPr/>
            <p:nvPr/>
          </p:nvSpPr>
          <p:spPr>
            <a:xfrm>
              <a:off x="1947525" y="2099068"/>
              <a:ext cx="1758074" cy="871475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3791" y="8000"/>
                    <a:pt x="12327" y="33216"/>
                    <a:pt x="22758" y="48001"/>
                  </a:cubicBezTo>
                  <a:cubicBezTo>
                    <a:pt x="33188" y="62783"/>
                    <a:pt x="46378" y="76694"/>
                    <a:pt x="62586" y="88694"/>
                  </a:cubicBezTo>
                  <a:cubicBezTo>
                    <a:pt x="78791" y="100691"/>
                    <a:pt x="110430" y="114781"/>
                    <a:pt x="120000" y="120000"/>
                  </a:cubicBezTo>
                </a:path>
              </a:pathLst>
            </a:cu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 flipH="1" rot="10800000">
              <a:off x="1947525" y="3208335"/>
              <a:ext cx="1758074" cy="871475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3791" y="8000"/>
                    <a:pt x="12327" y="33216"/>
                    <a:pt x="22758" y="48001"/>
                  </a:cubicBezTo>
                  <a:cubicBezTo>
                    <a:pt x="33188" y="62783"/>
                    <a:pt x="46378" y="76694"/>
                    <a:pt x="62586" y="88694"/>
                  </a:cubicBezTo>
                  <a:cubicBezTo>
                    <a:pt x="78791" y="100691"/>
                    <a:pt x="110430" y="114781"/>
                    <a:pt x="120000" y="120000"/>
                  </a:cubicBezTo>
                </a:path>
              </a:pathLst>
            </a:cu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5" name="Shape 505"/>
          <p:cNvGrpSpPr/>
          <p:nvPr/>
        </p:nvGrpSpPr>
        <p:grpSpPr>
          <a:xfrm>
            <a:off x="5427761" y="2087814"/>
            <a:ext cx="1758074" cy="1980741"/>
            <a:chOff x="5427761" y="2031093"/>
            <a:chExt cx="1758074" cy="1980741"/>
          </a:xfrm>
        </p:grpSpPr>
        <p:sp>
          <p:nvSpPr>
            <p:cNvPr id="506" name="Shape 506"/>
            <p:cNvSpPr/>
            <p:nvPr/>
          </p:nvSpPr>
          <p:spPr>
            <a:xfrm rot="10800000">
              <a:off x="5427761" y="3140360"/>
              <a:ext cx="1758074" cy="871475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3791" y="8000"/>
                    <a:pt x="12327" y="33216"/>
                    <a:pt x="22758" y="48001"/>
                  </a:cubicBezTo>
                  <a:cubicBezTo>
                    <a:pt x="33188" y="62783"/>
                    <a:pt x="46378" y="76694"/>
                    <a:pt x="62586" y="88694"/>
                  </a:cubicBezTo>
                  <a:cubicBezTo>
                    <a:pt x="78791" y="100691"/>
                    <a:pt x="110430" y="114781"/>
                    <a:pt x="120000" y="120000"/>
                  </a:cubicBezTo>
                </a:path>
              </a:pathLst>
            </a:cu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 flipH="1">
              <a:off x="5427761" y="2031093"/>
              <a:ext cx="1758074" cy="871475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3791" y="8000"/>
                    <a:pt x="12327" y="33216"/>
                    <a:pt x="22758" y="48001"/>
                  </a:cubicBezTo>
                  <a:cubicBezTo>
                    <a:pt x="33188" y="62783"/>
                    <a:pt x="46378" y="76694"/>
                    <a:pt x="62586" y="88694"/>
                  </a:cubicBezTo>
                  <a:cubicBezTo>
                    <a:pt x="78791" y="100691"/>
                    <a:pt x="110430" y="114781"/>
                    <a:pt x="120000" y="120000"/>
                  </a:cubicBezTo>
                </a:path>
              </a:pathLst>
            </a:cu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08" name="Shape 508"/>
          <p:cNvSpPr txBox="1"/>
          <p:nvPr/>
        </p:nvSpPr>
        <p:spPr>
          <a:xfrm>
            <a:off x="2440100" y="1630100"/>
            <a:ext cx="1924800" cy="50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will receive images on topic "image" and publish blobs on topic "blobs"</a:t>
            </a:r>
          </a:p>
        </p:txBody>
      </p:sp>
      <p:sp>
        <p:nvSpPr>
          <p:cNvPr id="509" name="Shape 509"/>
          <p:cNvSpPr txBox="1"/>
          <p:nvPr/>
        </p:nvSpPr>
        <p:spPr>
          <a:xfrm>
            <a:off x="4877226" y="1630100"/>
            <a:ext cx="1924800" cy="50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will receive blobs on topic "blobs" and publish velocities on topic "cmd_vel"</a:t>
            </a:r>
          </a:p>
        </p:txBody>
      </p:sp>
      <p:sp>
        <p:nvSpPr>
          <p:cNvPr id="510" name="Shape 510"/>
          <p:cNvSpPr txBox="1"/>
          <p:nvPr/>
        </p:nvSpPr>
        <p:spPr>
          <a:xfrm>
            <a:off x="4877226" y="3563050"/>
            <a:ext cx="1924800" cy="50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will receive velocities on topic "cmd_vel"</a:t>
            </a:r>
          </a:p>
        </p:txBody>
      </p:sp>
      <p:sp>
        <p:nvSpPr>
          <p:cNvPr id="511" name="Shape 511"/>
          <p:cNvSpPr txBox="1"/>
          <p:nvPr/>
        </p:nvSpPr>
        <p:spPr>
          <a:xfrm>
            <a:off x="2440100" y="3563050"/>
            <a:ext cx="1924800" cy="50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will publish images on topic "image"</a:t>
            </a:r>
          </a:p>
        </p:txBody>
      </p:sp>
      <p:cxnSp>
        <p:nvCxnSpPr>
          <p:cNvPr id="512" name="Shape 512"/>
          <p:cNvCxnSpPr>
            <a:stCxn id="486" idx="2"/>
          </p:cNvCxnSpPr>
          <p:nvPr/>
        </p:nvCxnSpPr>
        <p:spPr>
          <a:xfrm>
            <a:off x="4571999" y="5055325"/>
            <a:ext cx="0" cy="370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13" name="Shape 513"/>
          <p:cNvCxnSpPr/>
          <p:nvPr/>
        </p:nvCxnSpPr>
        <p:spPr>
          <a:xfrm rot="10800000">
            <a:off x="7547175" y="4807799"/>
            <a:ext cx="0" cy="299698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pic>
        <p:nvPicPr>
          <p:cNvPr descr="KinectSensor.png" id="514" name="Shape 5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287" y="5667664"/>
            <a:ext cx="2175488" cy="833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oneer3dx.png" id="515" name="Shape 5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4604" y="5413842"/>
            <a:ext cx="1908568" cy="13408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-1404-laptop.png" id="516" name="Shape 5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71521" y="5574478"/>
            <a:ext cx="2200957" cy="101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7" name="Shape 517"/>
          <p:cNvGrpSpPr/>
          <p:nvPr/>
        </p:nvGrpSpPr>
        <p:grpSpPr>
          <a:xfrm>
            <a:off x="2782306" y="6132530"/>
            <a:ext cx="886017" cy="0"/>
            <a:chOff x="3047532" y="5743262"/>
            <a:chExt cx="886017" cy="0"/>
          </a:xfrm>
        </p:grpSpPr>
        <p:cxnSp>
          <p:nvCxnSpPr>
            <p:cNvPr id="518" name="Shape 518"/>
            <p:cNvCxnSpPr/>
            <p:nvPr/>
          </p:nvCxnSpPr>
          <p:spPr>
            <a:xfrm>
              <a:off x="3486550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519" name="Shape 519"/>
            <p:cNvCxnSpPr/>
            <p:nvPr/>
          </p:nvCxnSpPr>
          <p:spPr>
            <a:xfrm rot="10800000">
              <a:off x="3047532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sp>
        <p:nvSpPr>
          <p:cNvPr id="520" name="Shape 520"/>
          <p:cNvSpPr txBox="1"/>
          <p:nvPr/>
        </p:nvSpPr>
        <p:spPr>
          <a:xfrm>
            <a:off x="2878065" y="5666517"/>
            <a:ext cx="694499" cy="3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USB</a:t>
            </a:r>
          </a:p>
        </p:txBody>
      </p:sp>
      <p:grpSp>
        <p:nvGrpSpPr>
          <p:cNvPr id="521" name="Shape 521"/>
          <p:cNvGrpSpPr/>
          <p:nvPr/>
        </p:nvGrpSpPr>
        <p:grpSpPr>
          <a:xfrm>
            <a:off x="5772015" y="5666516"/>
            <a:ext cx="886017" cy="466012"/>
            <a:chOff x="5946307" y="5373775"/>
            <a:chExt cx="886017" cy="466012"/>
          </a:xfrm>
        </p:grpSpPr>
        <p:grpSp>
          <p:nvGrpSpPr>
            <p:cNvPr id="522" name="Shape 522"/>
            <p:cNvGrpSpPr/>
            <p:nvPr/>
          </p:nvGrpSpPr>
          <p:grpSpPr>
            <a:xfrm>
              <a:off x="5946307" y="5839787"/>
              <a:ext cx="886017" cy="0"/>
              <a:chOff x="3047532" y="5743262"/>
              <a:chExt cx="886017" cy="0"/>
            </a:xfrm>
          </p:grpSpPr>
          <p:cxnSp>
            <p:nvCxnSpPr>
              <p:cNvPr id="523" name="Shape 523"/>
              <p:cNvCxnSpPr/>
              <p:nvPr/>
            </p:nvCxnSpPr>
            <p:spPr>
              <a:xfrm>
                <a:off x="3486550" y="5743262"/>
                <a:ext cx="4470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  <p:cxnSp>
            <p:nvCxnSpPr>
              <p:cNvPr id="524" name="Shape 524"/>
              <p:cNvCxnSpPr/>
              <p:nvPr/>
            </p:nvCxnSpPr>
            <p:spPr>
              <a:xfrm rot="10800000">
                <a:off x="3047532" y="5743262"/>
                <a:ext cx="4470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</p:grpSp>
        <p:sp>
          <p:nvSpPr>
            <p:cNvPr id="525" name="Shape 525"/>
            <p:cNvSpPr txBox="1"/>
            <p:nvPr/>
          </p:nvSpPr>
          <p:spPr>
            <a:xfrm>
              <a:off x="6042066" y="5373775"/>
              <a:ext cx="694499" cy="311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USB</a:t>
              </a:r>
            </a:p>
          </p:txBody>
        </p:sp>
      </p:grpSp>
      <p:pic>
        <p:nvPicPr>
          <p:cNvPr descr="brain.png" id="526" name="Shape 5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56712" y="5699589"/>
            <a:ext cx="1030574" cy="683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7" name="Shape 527"/>
          <p:cNvCxnSpPr/>
          <p:nvPr/>
        </p:nvCxnSpPr>
        <p:spPr>
          <a:xfrm>
            <a:off x="7547175" y="5084737"/>
            <a:ext cx="0" cy="299698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28" name="Shape 528"/>
          <p:cNvCxnSpPr/>
          <p:nvPr/>
        </p:nvCxnSpPr>
        <p:spPr>
          <a:xfrm rot="10800000">
            <a:off x="1584200" y="4807799"/>
            <a:ext cx="0" cy="299698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29" name="Shape 529"/>
          <p:cNvCxnSpPr/>
          <p:nvPr/>
        </p:nvCxnSpPr>
        <p:spPr>
          <a:xfrm>
            <a:off x="1584200" y="5084737"/>
            <a:ext cx="0" cy="299698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pic>
        <p:nvPicPr>
          <p:cNvPr descr="ros_logo.png" id="530" name="Shape 5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00000">
            <a:off x="81513" y="2922619"/>
            <a:ext cx="1398057" cy="37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ROS example</a:t>
            </a:r>
          </a:p>
        </p:txBody>
      </p:sp>
      <p:sp>
        <p:nvSpPr>
          <p:cNvPr id="536" name="Shape 536"/>
          <p:cNvSpPr/>
          <p:nvPr/>
        </p:nvSpPr>
        <p:spPr>
          <a:xfrm flipH="1">
            <a:off x="426898" y="1160425"/>
            <a:ext cx="8290200" cy="38949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7" name="Shape 537"/>
          <p:cNvGrpSpPr/>
          <p:nvPr/>
        </p:nvGrpSpPr>
        <p:grpSpPr>
          <a:xfrm>
            <a:off x="705825" y="1413639"/>
            <a:ext cx="1781999" cy="644549"/>
            <a:chOff x="652150" y="1440150"/>
            <a:chExt cx="1781999" cy="644549"/>
          </a:xfrm>
        </p:grpSpPr>
        <p:sp>
          <p:nvSpPr>
            <p:cNvPr id="538" name="Shape 538"/>
            <p:cNvSpPr/>
            <p:nvPr/>
          </p:nvSpPr>
          <p:spPr>
            <a:xfrm>
              <a:off x="936998" y="1449000"/>
              <a:ext cx="1212300" cy="635699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Shape 539"/>
            <p:cNvSpPr txBox="1"/>
            <p:nvPr/>
          </p:nvSpPr>
          <p:spPr>
            <a:xfrm>
              <a:off x="652150" y="1440150"/>
              <a:ext cx="1781999" cy="575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vision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node</a:t>
              </a:r>
            </a:p>
          </p:txBody>
        </p:sp>
      </p:grpSp>
      <p:grpSp>
        <p:nvGrpSpPr>
          <p:cNvPr id="540" name="Shape 540"/>
          <p:cNvGrpSpPr/>
          <p:nvPr/>
        </p:nvGrpSpPr>
        <p:grpSpPr>
          <a:xfrm>
            <a:off x="6656175" y="1413639"/>
            <a:ext cx="1781999" cy="644549"/>
            <a:chOff x="652150" y="1440150"/>
            <a:chExt cx="1781999" cy="644549"/>
          </a:xfrm>
        </p:grpSpPr>
        <p:sp>
          <p:nvSpPr>
            <p:cNvPr id="541" name="Shape 541"/>
            <p:cNvSpPr/>
            <p:nvPr/>
          </p:nvSpPr>
          <p:spPr>
            <a:xfrm>
              <a:off x="936998" y="1449000"/>
              <a:ext cx="1212300" cy="635699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Shape 542"/>
            <p:cNvSpPr txBox="1"/>
            <p:nvPr/>
          </p:nvSpPr>
          <p:spPr>
            <a:xfrm>
              <a:off x="652150" y="1440150"/>
              <a:ext cx="1781999" cy="575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control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node</a:t>
              </a:r>
            </a:p>
          </p:txBody>
        </p:sp>
      </p:grpSp>
      <p:grpSp>
        <p:nvGrpSpPr>
          <p:cNvPr id="543" name="Shape 543"/>
          <p:cNvGrpSpPr/>
          <p:nvPr/>
        </p:nvGrpSpPr>
        <p:grpSpPr>
          <a:xfrm>
            <a:off x="705825" y="4104622"/>
            <a:ext cx="1781999" cy="644549"/>
            <a:chOff x="652150" y="1440150"/>
            <a:chExt cx="1781999" cy="644549"/>
          </a:xfrm>
        </p:grpSpPr>
        <p:sp>
          <p:nvSpPr>
            <p:cNvPr id="544" name="Shape 544"/>
            <p:cNvSpPr/>
            <p:nvPr/>
          </p:nvSpPr>
          <p:spPr>
            <a:xfrm>
              <a:off x="936998" y="1449000"/>
              <a:ext cx="1212300" cy="635699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Shape 545"/>
            <p:cNvSpPr txBox="1"/>
            <p:nvPr/>
          </p:nvSpPr>
          <p:spPr>
            <a:xfrm>
              <a:off x="652150" y="1440150"/>
              <a:ext cx="1781999" cy="575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camera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node</a:t>
              </a:r>
            </a:p>
          </p:txBody>
        </p:sp>
      </p:grpSp>
      <p:grpSp>
        <p:nvGrpSpPr>
          <p:cNvPr id="546" name="Shape 546"/>
          <p:cNvGrpSpPr/>
          <p:nvPr/>
        </p:nvGrpSpPr>
        <p:grpSpPr>
          <a:xfrm>
            <a:off x="6656175" y="4104622"/>
            <a:ext cx="1781999" cy="644549"/>
            <a:chOff x="652150" y="1440150"/>
            <a:chExt cx="1781999" cy="644549"/>
          </a:xfrm>
        </p:grpSpPr>
        <p:sp>
          <p:nvSpPr>
            <p:cNvPr id="547" name="Shape 547"/>
            <p:cNvSpPr/>
            <p:nvPr/>
          </p:nvSpPr>
          <p:spPr>
            <a:xfrm>
              <a:off x="936998" y="1449000"/>
              <a:ext cx="1212300" cy="635699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Shape 548"/>
            <p:cNvSpPr txBox="1"/>
            <p:nvPr/>
          </p:nvSpPr>
          <p:spPr>
            <a:xfrm>
              <a:off x="652150" y="1440150"/>
              <a:ext cx="1781999" cy="575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Pioneer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node</a:t>
              </a:r>
            </a:p>
          </p:txBody>
        </p:sp>
      </p:grpSp>
      <p:grpSp>
        <p:nvGrpSpPr>
          <p:cNvPr id="549" name="Shape 549"/>
          <p:cNvGrpSpPr/>
          <p:nvPr/>
        </p:nvGrpSpPr>
        <p:grpSpPr>
          <a:xfrm>
            <a:off x="3681000" y="2741446"/>
            <a:ext cx="1781999" cy="644549"/>
            <a:chOff x="652150" y="1440150"/>
            <a:chExt cx="1781999" cy="644549"/>
          </a:xfrm>
        </p:grpSpPr>
        <p:sp>
          <p:nvSpPr>
            <p:cNvPr id="550" name="Shape 550"/>
            <p:cNvSpPr/>
            <p:nvPr/>
          </p:nvSpPr>
          <p:spPr>
            <a:xfrm>
              <a:off x="936998" y="1449000"/>
              <a:ext cx="1212300" cy="635699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Shape 551"/>
            <p:cNvSpPr txBox="1"/>
            <p:nvPr/>
          </p:nvSpPr>
          <p:spPr>
            <a:xfrm>
              <a:off x="652150" y="1440150"/>
              <a:ext cx="1781999" cy="575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ROS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master</a:t>
              </a:r>
            </a:p>
          </p:txBody>
        </p:sp>
      </p:grpSp>
      <p:cxnSp>
        <p:nvCxnSpPr>
          <p:cNvPr id="552" name="Shape 552"/>
          <p:cNvCxnSpPr>
            <a:stCxn id="536" idx="2"/>
          </p:cNvCxnSpPr>
          <p:nvPr/>
        </p:nvCxnSpPr>
        <p:spPr>
          <a:xfrm>
            <a:off x="4571999" y="5055325"/>
            <a:ext cx="0" cy="370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53" name="Shape 553"/>
          <p:cNvCxnSpPr/>
          <p:nvPr/>
        </p:nvCxnSpPr>
        <p:spPr>
          <a:xfrm rot="10800000">
            <a:off x="7547175" y="4807799"/>
            <a:ext cx="0" cy="299698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pic>
        <p:nvPicPr>
          <p:cNvPr descr="KinectSensor.png" id="554" name="Shape 5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287" y="5667664"/>
            <a:ext cx="2175488" cy="833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oneer3dx.png" id="555" name="Shape 5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4604" y="5413842"/>
            <a:ext cx="1908568" cy="13408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-1404-laptop.png" id="556" name="Shape 5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71521" y="5574478"/>
            <a:ext cx="2200957" cy="101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7" name="Shape 557"/>
          <p:cNvGrpSpPr/>
          <p:nvPr/>
        </p:nvGrpSpPr>
        <p:grpSpPr>
          <a:xfrm>
            <a:off x="2782306" y="6132530"/>
            <a:ext cx="886017" cy="0"/>
            <a:chOff x="3047532" y="5743262"/>
            <a:chExt cx="886017" cy="0"/>
          </a:xfrm>
        </p:grpSpPr>
        <p:cxnSp>
          <p:nvCxnSpPr>
            <p:cNvPr id="558" name="Shape 558"/>
            <p:cNvCxnSpPr/>
            <p:nvPr/>
          </p:nvCxnSpPr>
          <p:spPr>
            <a:xfrm>
              <a:off x="3486550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559" name="Shape 559"/>
            <p:cNvCxnSpPr/>
            <p:nvPr/>
          </p:nvCxnSpPr>
          <p:spPr>
            <a:xfrm rot="10800000">
              <a:off x="3047532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sp>
        <p:nvSpPr>
          <p:cNvPr id="560" name="Shape 560"/>
          <p:cNvSpPr txBox="1"/>
          <p:nvPr/>
        </p:nvSpPr>
        <p:spPr>
          <a:xfrm>
            <a:off x="2878065" y="5666517"/>
            <a:ext cx="694499" cy="3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USB</a:t>
            </a:r>
          </a:p>
        </p:txBody>
      </p:sp>
      <p:grpSp>
        <p:nvGrpSpPr>
          <p:cNvPr id="561" name="Shape 561"/>
          <p:cNvGrpSpPr/>
          <p:nvPr/>
        </p:nvGrpSpPr>
        <p:grpSpPr>
          <a:xfrm>
            <a:off x="5772015" y="5666516"/>
            <a:ext cx="886017" cy="466012"/>
            <a:chOff x="5946307" y="5373775"/>
            <a:chExt cx="886017" cy="466012"/>
          </a:xfrm>
        </p:grpSpPr>
        <p:grpSp>
          <p:nvGrpSpPr>
            <p:cNvPr id="562" name="Shape 562"/>
            <p:cNvGrpSpPr/>
            <p:nvPr/>
          </p:nvGrpSpPr>
          <p:grpSpPr>
            <a:xfrm>
              <a:off x="5946307" y="5839787"/>
              <a:ext cx="886017" cy="0"/>
              <a:chOff x="3047532" y="5743262"/>
              <a:chExt cx="886017" cy="0"/>
            </a:xfrm>
          </p:grpSpPr>
          <p:cxnSp>
            <p:nvCxnSpPr>
              <p:cNvPr id="563" name="Shape 563"/>
              <p:cNvCxnSpPr/>
              <p:nvPr/>
            </p:nvCxnSpPr>
            <p:spPr>
              <a:xfrm>
                <a:off x="3486550" y="5743262"/>
                <a:ext cx="4470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  <p:cxnSp>
            <p:nvCxnSpPr>
              <p:cNvPr id="564" name="Shape 564"/>
              <p:cNvCxnSpPr/>
              <p:nvPr/>
            </p:nvCxnSpPr>
            <p:spPr>
              <a:xfrm rot="10800000">
                <a:off x="3047532" y="5743262"/>
                <a:ext cx="4470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</p:grpSp>
        <p:sp>
          <p:nvSpPr>
            <p:cNvPr id="565" name="Shape 565"/>
            <p:cNvSpPr txBox="1"/>
            <p:nvPr/>
          </p:nvSpPr>
          <p:spPr>
            <a:xfrm>
              <a:off x="6042066" y="5373775"/>
              <a:ext cx="694499" cy="311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USB</a:t>
              </a:r>
            </a:p>
          </p:txBody>
        </p:sp>
      </p:grpSp>
      <p:pic>
        <p:nvPicPr>
          <p:cNvPr descr="brain.png" id="566" name="Shape 5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56712" y="5699589"/>
            <a:ext cx="1030574" cy="683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7" name="Shape 567"/>
          <p:cNvCxnSpPr/>
          <p:nvPr/>
        </p:nvCxnSpPr>
        <p:spPr>
          <a:xfrm>
            <a:off x="7547175" y="5084737"/>
            <a:ext cx="0" cy="299698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68" name="Shape 568"/>
          <p:cNvCxnSpPr/>
          <p:nvPr/>
        </p:nvCxnSpPr>
        <p:spPr>
          <a:xfrm rot="10800000">
            <a:off x="1584200" y="4807799"/>
            <a:ext cx="0" cy="299698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69" name="Shape 569"/>
          <p:cNvCxnSpPr/>
          <p:nvPr/>
        </p:nvCxnSpPr>
        <p:spPr>
          <a:xfrm>
            <a:off x="1584200" y="5084737"/>
            <a:ext cx="0" cy="299698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pic>
        <p:nvPicPr>
          <p:cNvPr descr="ros_logo.png" id="570" name="Shape 5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00000">
            <a:off x="81513" y="2922619"/>
            <a:ext cx="1398057" cy="370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1" name="Shape 571"/>
          <p:cNvCxnSpPr/>
          <p:nvPr/>
        </p:nvCxnSpPr>
        <p:spPr>
          <a:xfrm rot="10800000">
            <a:off x="1584200" y="2233783"/>
            <a:ext cx="0" cy="1712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72" name="Shape 572"/>
          <p:cNvCxnSpPr/>
          <p:nvPr/>
        </p:nvCxnSpPr>
        <p:spPr>
          <a:xfrm>
            <a:off x="2487825" y="1701489"/>
            <a:ext cx="4168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73" name="Shape 573"/>
          <p:cNvCxnSpPr/>
          <p:nvPr/>
        </p:nvCxnSpPr>
        <p:spPr>
          <a:xfrm>
            <a:off x="7547175" y="2233783"/>
            <a:ext cx="0" cy="1712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574" name="Shape 574"/>
          <p:cNvSpPr txBox="1"/>
          <p:nvPr/>
        </p:nvSpPr>
        <p:spPr>
          <a:xfrm>
            <a:off x="3778125" y="1345026"/>
            <a:ext cx="1587899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blobs on “blobs”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x="1653700" y="2874925"/>
            <a:ext cx="1128598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images on “image”</a:t>
            </a:r>
          </a:p>
        </p:txBody>
      </p:sp>
      <p:sp>
        <p:nvSpPr>
          <p:cNvPr id="576" name="Shape 576"/>
          <p:cNvSpPr txBox="1"/>
          <p:nvPr/>
        </p:nvSpPr>
        <p:spPr>
          <a:xfrm>
            <a:off x="6130291" y="2830776"/>
            <a:ext cx="1587899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velocities on “cmd_vel”</a:t>
            </a:r>
          </a:p>
        </p:txBody>
      </p:sp>
      <p:sp>
        <p:nvSpPr>
          <p:cNvPr id="577" name="Shape 577"/>
          <p:cNvSpPr txBox="1"/>
          <p:nvPr/>
        </p:nvSpPr>
        <p:spPr>
          <a:xfrm>
            <a:off x="2543775" y="3990550"/>
            <a:ext cx="18438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SETS UP COMMUNICATION BETWEEN NODES</a:t>
            </a:r>
          </a:p>
        </p:txBody>
      </p:sp>
      <p:sp>
        <p:nvSpPr>
          <p:cNvPr id="578" name="Shape 578"/>
          <p:cNvSpPr/>
          <p:nvPr/>
        </p:nvSpPr>
        <p:spPr>
          <a:xfrm>
            <a:off x="3572575" y="3328966"/>
            <a:ext cx="280374" cy="682000"/>
          </a:xfrm>
          <a:custGeom>
            <a:pathLst>
              <a:path extrusionOk="0" h="120000" w="120000">
                <a:moveTo>
                  <a:pt x="0" y="119999"/>
                </a:moveTo>
                <a:cubicBezTo>
                  <a:pt x="4322" y="108444"/>
                  <a:pt x="5938" y="70662"/>
                  <a:pt x="25947" y="50665"/>
                </a:cubicBezTo>
                <a:cubicBezTo>
                  <a:pt x="45945" y="30664"/>
                  <a:pt x="104324" y="8441"/>
                  <a:pt x="119999" y="0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/>
          <p:nvPr>
            <p:ph idx="1" type="body"/>
          </p:nvPr>
        </p:nvSpPr>
        <p:spPr>
          <a:xfrm>
            <a:off x="457200" y="1287925"/>
            <a:ext cx="8229600" cy="5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ROS is a system for controlling robots from a PC.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ROS is not: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 computer OS. ROS runs under Ubuntu, Windows, OS X, Android (however highest compatibility with Ubuntu)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 programming language. You can write code with ROS in Python, C++ and other languages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 library. However, a lot of important robotic algorithms have implementations in ROS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an IDE. You can write code for ROS in any IDE or text editor)</a:t>
            </a:r>
          </a:p>
        </p:txBody>
      </p:sp>
      <p:sp>
        <p:nvSpPr>
          <p:cNvPr id="584" name="Shape 584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ROS is not...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/>
          <p:nvPr>
            <p:ph idx="1" type="body"/>
          </p:nvPr>
        </p:nvSpPr>
        <p:spPr>
          <a:xfrm>
            <a:off x="457200" y="1287925"/>
            <a:ext cx="8229600" cy="5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All software in ROS is organized in </a:t>
            </a:r>
            <a:r>
              <a:rPr b="0" i="1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packages</a:t>
            </a: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Each package can define multiple nodes.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 valid ROS </a:t>
            </a:r>
            <a:r>
              <a:rPr b="0" i="1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package</a:t>
            </a: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must have a specific structure: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0" i="0" lang="en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/package_name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CmakeLists.txt			</a:t>
            </a:r>
            <a:r>
              <a:rPr b="0" i="0" lang="en" sz="18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(tells CMake how to build)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Package.xml				</a:t>
            </a:r>
            <a:r>
              <a:rPr b="0" i="0" lang="en" sz="18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(a description of what’s in the package)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/src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/node1.py				</a:t>
            </a:r>
            <a:r>
              <a:rPr b="0" i="0" lang="en" sz="18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(Python node 1)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/node2.py				</a:t>
            </a:r>
            <a:r>
              <a:rPr b="0" i="0" lang="en" sz="18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(Python node 2)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...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590" name="Shape 590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Packages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/>
          <p:nvPr>
            <p:ph idx="1" type="body"/>
          </p:nvPr>
        </p:nvSpPr>
        <p:spPr>
          <a:xfrm>
            <a:off x="457200" y="1287925"/>
            <a:ext cx="8229600" cy="5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To create a new </a:t>
            </a:r>
            <a:r>
              <a:rPr b="0" i="1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package</a:t>
            </a: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:</a:t>
            </a: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catkin_create_pkg package_name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ROS can find </a:t>
            </a:r>
            <a:r>
              <a:rPr b="0" i="1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packages</a:t>
            </a: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for you</a:t>
            </a: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rospack find package_name		</a:t>
            </a:r>
            <a:r>
              <a:rPr b="0" i="0" lang="en" sz="18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(print location of a package)</a:t>
            </a: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roscd package_name				</a:t>
            </a:r>
            <a:r>
              <a:rPr b="0" i="0" lang="en" sz="18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(change directory to package folder)</a:t>
            </a: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rosls package_name				</a:t>
            </a:r>
            <a:r>
              <a:rPr b="0" i="0" lang="en" sz="18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(list contents of package folder)</a:t>
            </a:r>
          </a:p>
          <a:p>
            <a:pPr indent="381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To find the </a:t>
            </a:r>
            <a:r>
              <a:rPr b="0" i="1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packages</a:t>
            </a: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ROS checks the subfolders of the paths stored in the environment variable </a:t>
            </a:r>
            <a:r>
              <a:rPr b="0" i="0" lang="en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ROS_PACKAGE_PATH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$ echo $ROS_PACKAGE_PATH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0" i="0" lang="en" sz="1800" u="none" cap="none" strike="noStrike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/opt/ros/indigo/share</a:t>
            </a:r>
            <a:r>
              <a:rPr b="0" i="0" lang="en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b="0" i="0" lang="en" sz="1800" u="none" cap="none" strike="noStrik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/opt/ros/indigo/stacks</a:t>
            </a:r>
            <a:r>
              <a:rPr b="0" i="0" lang="en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</a:p>
          <a:p>
            <a:pPr indent="381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/home/</a:t>
            </a:r>
            <a:r>
              <a:rPr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&lt;myname&gt;</a:t>
            </a:r>
            <a:r>
              <a:rPr b="0" i="0" lang="en" sz="1800" u="none" cap="none" strike="noStrike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/ros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</a:p>
        </p:txBody>
      </p:sp>
      <p:sp>
        <p:nvSpPr>
          <p:cNvPr id="596" name="Shape 596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Packages: useful commands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/>
          <p:nvPr>
            <p:ph idx="1" type="body"/>
          </p:nvPr>
        </p:nvSpPr>
        <p:spPr>
          <a:xfrm>
            <a:off x="457200" y="1287925"/>
            <a:ext cx="8229600" cy="5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 </a:t>
            </a:r>
            <a:r>
              <a:rPr b="0" i="1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node</a:t>
            </a: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is a process that performs some computation.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 robot control system will usually comprise many </a:t>
            </a:r>
            <a:r>
              <a:rPr b="0" i="1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nodes</a:t>
            </a: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each having a specific function.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Nodes can be named, so that multiple instances of a node can be running at the same time.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Useful commands: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	</a:t>
            </a:r>
            <a:r>
              <a:rPr b="0" i="0" lang="en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rosrun package_name executable_name	</a:t>
            </a:r>
            <a:r>
              <a:rPr b="0" i="0" lang="en" sz="18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(launch an instance of a node)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rosnode list								</a:t>
            </a:r>
            <a:r>
              <a:rPr b="0" i="0" lang="en" sz="18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(get a list of active nodes)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rosnode ping	/nodename					</a:t>
            </a:r>
            <a:r>
              <a:rPr b="0" i="0" lang="en" sz="18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(test connectivity to node)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	</a:t>
            </a:r>
            <a:r>
              <a:rPr b="0" i="0" lang="en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rosnode info /nodename					</a:t>
            </a:r>
            <a:r>
              <a:rPr b="0" i="0" lang="en" sz="18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(information about a node)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602" name="Shape 602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Nodes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6267412" y="3493457"/>
            <a:ext cx="1576199" cy="82589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How does a robot work</a:t>
            </a:r>
          </a:p>
        </p:txBody>
      </p:sp>
      <p:cxnSp>
        <p:nvCxnSpPr>
          <p:cNvPr id="83" name="Shape 83"/>
          <p:cNvCxnSpPr/>
          <p:nvPr/>
        </p:nvCxnSpPr>
        <p:spPr>
          <a:xfrm>
            <a:off x="445787" y="3023571"/>
            <a:ext cx="8366100" cy="0"/>
          </a:xfrm>
          <a:prstGeom prst="straightConnector1">
            <a:avLst/>
          </a:prstGeom>
          <a:noFill/>
          <a:ln cap="flat" cmpd="sng" w="38100">
            <a:solidFill>
              <a:srgbClr val="CCCCCC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84" name="Shape 84"/>
          <p:cNvSpPr txBox="1"/>
          <p:nvPr/>
        </p:nvSpPr>
        <p:spPr>
          <a:xfrm rot="-5400000">
            <a:off x="-288581" y="1878595"/>
            <a:ext cx="1750500" cy="50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Software</a:t>
            </a:r>
          </a:p>
        </p:txBody>
      </p:sp>
      <p:cxnSp>
        <p:nvCxnSpPr>
          <p:cNvPr id="85" name="Shape 85"/>
          <p:cNvCxnSpPr/>
          <p:nvPr/>
        </p:nvCxnSpPr>
        <p:spPr>
          <a:xfrm>
            <a:off x="445787" y="4789246"/>
            <a:ext cx="8366100" cy="0"/>
          </a:xfrm>
          <a:prstGeom prst="straightConnector1">
            <a:avLst/>
          </a:prstGeom>
          <a:noFill/>
          <a:ln cap="flat" cmpd="sng" w="38100">
            <a:solidFill>
              <a:srgbClr val="CCCCCC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86" name="Shape 86"/>
          <p:cNvSpPr txBox="1"/>
          <p:nvPr/>
        </p:nvSpPr>
        <p:spPr>
          <a:xfrm rot="-5400000">
            <a:off x="-288581" y="3644270"/>
            <a:ext cx="1750500" cy="50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Hardware</a:t>
            </a:r>
          </a:p>
        </p:txBody>
      </p:sp>
      <p:sp>
        <p:nvSpPr>
          <p:cNvPr id="87" name="Shape 87"/>
          <p:cNvSpPr txBox="1"/>
          <p:nvPr/>
        </p:nvSpPr>
        <p:spPr>
          <a:xfrm rot="-5400000">
            <a:off x="-288581" y="5409945"/>
            <a:ext cx="1750500" cy="50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Real World</a:t>
            </a:r>
          </a:p>
        </p:txBody>
      </p:sp>
      <p:sp>
        <p:nvSpPr>
          <p:cNvPr id="88" name="Shape 88"/>
          <p:cNvSpPr/>
          <p:nvPr/>
        </p:nvSpPr>
        <p:spPr>
          <a:xfrm>
            <a:off x="1417112" y="3493457"/>
            <a:ext cx="1576199" cy="82589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1436012" y="3618407"/>
            <a:ext cx="1538399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Sensors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6198725" y="3618421"/>
            <a:ext cx="17136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Actuators</a:t>
            </a:r>
          </a:p>
        </p:txBody>
      </p:sp>
      <p:sp>
        <p:nvSpPr>
          <p:cNvPr id="91" name="Shape 91"/>
          <p:cNvSpPr/>
          <p:nvPr/>
        </p:nvSpPr>
        <p:spPr>
          <a:xfrm>
            <a:off x="2491861" y="4993825"/>
            <a:ext cx="4160267" cy="1750517"/>
          </a:xfrm>
          <a:prstGeom prst="irregularSeal2">
            <a:avLst/>
          </a:prstGeom>
          <a:solidFill>
            <a:schemeClr val="lt1"/>
          </a:solidFill>
          <a:ln cap="flat" cmpd="sng" w="381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2740858" y="5452275"/>
            <a:ext cx="2965199" cy="6668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environment</a:t>
            </a:r>
          </a:p>
        </p:txBody>
      </p:sp>
      <p:grpSp>
        <p:nvGrpSpPr>
          <p:cNvPr id="93" name="Shape 93"/>
          <p:cNvGrpSpPr/>
          <p:nvPr/>
        </p:nvGrpSpPr>
        <p:grpSpPr>
          <a:xfrm>
            <a:off x="3562650" y="1748444"/>
            <a:ext cx="2018700" cy="825899"/>
            <a:chOff x="3619500" y="1652875"/>
            <a:chExt cx="2018700" cy="825899"/>
          </a:xfrm>
        </p:grpSpPr>
        <p:sp>
          <p:nvSpPr>
            <p:cNvPr id="94" name="Shape 94"/>
            <p:cNvSpPr/>
            <p:nvPr/>
          </p:nvSpPr>
          <p:spPr>
            <a:xfrm>
              <a:off x="3804300" y="1652875"/>
              <a:ext cx="1649100" cy="825899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381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Shape 95"/>
            <p:cNvSpPr txBox="1"/>
            <p:nvPr/>
          </p:nvSpPr>
          <p:spPr>
            <a:xfrm>
              <a:off x="3619500" y="1777825"/>
              <a:ext cx="2018700" cy="5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1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Cognition</a:t>
              </a:r>
            </a:p>
          </p:txBody>
        </p:sp>
      </p:grpSp>
      <p:cxnSp>
        <p:nvCxnSpPr>
          <p:cNvPr id="96" name="Shape 96"/>
          <p:cNvCxnSpPr/>
          <p:nvPr/>
        </p:nvCxnSpPr>
        <p:spPr>
          <a:xfrm flipH="1" rot="10800000">
            <a:off x="3408373" y="2159593"/>
            <a:ext cx="350400" cy="1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97" name="Shape 97"/>
          <p:cNvCxnSpPr/>
          <p:nvPr/>
        </p:nvCxnSpPr>
        <p:spPr>
          <a:xfrm flipH="1" rot="10800000">
            <a:off x="2319250" y="2696698"/>
            <a:ext cx="128699" cy="674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grpSp>
        <p:nvGrpSpPr>
          <p:cNvPr id="98" name="Shape 98"/>
          <p:cNvGrpSpPr/>
          <p:nvPr/>
        </p:nvGrpSpPr>
        <p:grpSpPr>
          <a:xfrm flipH="1">
            <a:off x="6013424" y="4490262"/>
            <a:ext cx="1159686" cy="629100"/>
            <a:chOff x="1962675" y="4499562"/>
            <a:chExt cx="1159686" cy="629100"/>
          </a:xfrm>
        </p:grpSpPr>
        <p:cxnSp>
          <p:nvCxnSpPr>
            <p:cNvPr id="99" name="Shape 99"/>
            <p:cNvCxnSpPr/>
            <p:nvPr/>
          </p:nvCxnSpPr>
          <p:spPr>
            <a:xfrm>
              <a:off x="1962675" y="4499562"/>
              <a:ext cx="629100" cy="6291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100" name="Shape 100"/>
            <p:cNvCxnSpPr/>
            <p:nvPr/>
          </p:nvCxnSpPr>
          <p:spPr>
            <a:xfrm>
              <a:off x="2493261" y="4499562"/>
              <a:ext cx="629100" cy="6291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101" name="Shape 101"/>
            <p:cNvCxnSpPr/>
            <p:nvPr/>
          </p:nvCxnSpPr>
          <p:spPr>
            <a:xfrm>
              <a:off x="2227967" y="4499562"/>
              <a:ext cx="629100" cy="6291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cxnSp>
        <p:nvCxnSpPr>
          <p:cNvPr id="102" name="Shape 102"/>
          <p:cNvCxnSpPr/>
          <p:nvPr/>
        </p:nvCxnSpPr>
        <p:spPr>
          <a:xfrm flipH="1" rot="10800000">
            <a:off x="5417350" y="2132243"/>
            <a:ext cx="350400" cy="1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pic>
        <p:nvPicPr>
          <p:cNvPr descr="brain.png" id="103" name="Shape 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7861" y="1005624"/>
            <a:ext cx="3290074" cy="218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Shape 104"/>
          <p:cNvGrpSpPr/>
          <p:nvPr/>
        </p:nvGrpSpPr>
        <p:grpSpPr>
          <a:xfrm rot="10800000">
            <a:off x="2091988" y="4490262"/>
            <a:ext cx="1159686" cy="629100"/>
            <a:chOff x="1962675" y="4499562"/>
            <a:chExt cx="1159686" cy="629100"/>
          </a:xfrm>
        </p:grpSpPr>
        <p:cxnSp>
          <p:nvCxnSpPr>
            <p:cNvPr id="105" name="Shape 105"/>
            <p:cNvCxnSpPr/>
            <p:nvPr/>
          </p:nvCxnSpPr>
          <p:spPr>
            <a:xfrm>
              <a:off x="1962675" y="4499562"/>
              <a:ext cx="629100" cy="6291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106" name="Shape 106"/>
            <p:cNvCxnSpPr/>
            <p:nvPr/>
          </p:nvCxnSpPr>
          <p:spPr>
            <a:xfrm>
              <a:off x="2493261" y="4499562"/>
              <a:ext cx="629100" cy="6291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107" name="Shape 107"/>
            <p:cNvCxnSpPr/>
            <p:nvPr/>
          </p:nvCxnSpPr>
          <p:spPr>
            <a:xfrm>
              <a:off x="2227967" y="4499562"/>
              <a:ext cx="629100" cy="6291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cxnSp>
        <p:nvCxnSpPr>
          <p:cNvPr id="108" name="Shape 108"/>
          <p:cNvCxnSpPr/>
          <p:nvPr/>
        </p:nvCxnSpPr>
        <p:spPr>
          <a:xfrm>
            <a:off x="6697850" y="2696700"/>
            <a:ext cx="128699" cy="674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 txBox="1"/>
          <p:nvPr>
            <p:ph idx="1" type="body"/>
          </p:nvPr>
        </p:nvSpPr>
        <p:spPr>
          <a:xfrm>
            <a:off x="371325" y="1173834"/>
            <a:ext cx="8403900" cy="5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The primary mechanism for inter </a:t>
            </a:r>
            <a:r>
              <a:rPr b="0" i="1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node</a:t>
            </a: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communication is </a:t>
            </a:r>
            <a:r>
              <a:rPr b="0" i="1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message</a:t>
            </a: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passing.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Topics are named buses over which nodes exchange </a:t>
            </a:r>
            <a:r>
              <a:rPr b="0" i="1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messages</a:t>
            </a: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 </a:t>
            </a:r>
            <a:r>
              <a:rPr b="0" i="1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topic</a:t>
            </a: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is defined by it’s name and the type of </a:t>
            </a:r>
            <a:r>
              <a:rPr b="0" i="1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message</a:t>
            </a: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it uses.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 </a:t>
            </a:r>
            <a:r>
              <a:rPr b="0" i="1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node</a:t>
            </a: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can:</a:t>
            </a:r>
          </a:p>
          <a:p>
            <a:pPr indent="-3810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publish </a:t>
            </a:r>
            <a:r>
              <a:rPr b="0" i="1" lang="en" sz="24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messages</a:t>
            </a:r>
            <a:r>
              <a:rPr b="0" i="0" lang="en" sz="24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to a </a:t>
            </a:r>
            <a:r>
              <a:rPr b="0" i="1" lang="en" sz="24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topic</a:t>
            </a:r>
            <a:r>
              <a:rPr b="0" i="0" lang="en" sz="24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(output)</a:t>
            </a:r>
          </a:p>
          <a:p>
            <a:pPr indent="-3810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subscribe to a </a:t>
            </a:r>
            <a:r>
              <a:rPr b="0" i="1" lang="en" sz="24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topic</a:t>
            </a:r>
            <a:r>
              <a:rPr b="0" i="0" lang="en" sz="24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to read </a:t>
            </a:r>
            <a:r>
              <a:rPr b="0" i="1" lang="en" sz="24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messages</a:t>
            </a:r>
            <a:r>
              <a:rPr b="0" i="0" lang="en" sz="24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b="0" i="0" lang="en" sz="24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(input)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Common message types: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std_msgs/String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std_msges/Int32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sensor_msgs/Image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...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	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608" name="Shape 608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Topics and messages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/>
          <p:nvPr>
            <p:ph idx="1" type="body"/>
          </p:nvPr>
        </p:nvSpPr>
        <p:spPr>
          <a:xfrm>
            <a:off x="457200" y="1287925"/>
            <a:ext cx="8229600" cy="5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There are two nodes: 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PT Sans Narrow"/>
              <a:buNone/>
            </a:pPr>
            <a:r>
              <a:rPr b="0" i="0" lang="en" sz="24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/talker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25000"/>
              <a:buFont typeface="PT Sans Narrow"/>
              <a:buNone/>
            </a:pPr>
            <a:r>
              <a:rPr b="0" i="0" lang="en" sz="2400" u="none" cap="none" strike="noStrik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/listener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PT Sans Narrow"/>
              <a:buNone/>
            </a:pPr>
            <a:r>
              <a:rPr b="0" i="0" lang="en" sz="24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/talker</a:t>
            </a: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publishes messages of type </a:t>
            </a:r>
            <a:r>
              <a:rPr b="0" i="0" lang="en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std_msgs/String</a:t>
            </a: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to topic </a:t>
            </a:r>
            <a:r>
              <a:rPr b="0" i="0" lang="en" sz="24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/chatter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25000"/>
              <a:buFont typeface="PT Sans Narrow"/>
              <a:buNone/>
            </a:pPr>
            <a:r>
              <a:rPr b="0" i="0" lang="en" sz="2400" u="none" cap="none" strike="noStrik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/listener</a:t>
            </a: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subscribes to topic </a:t>
            </a:r>
            <a:r>
              <a:rPr b="0" i="0" lang="en" sz="24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/chatter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614" name="Shape 614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Topics and messages: example</a:t>
            </a:r>
          </a:p>
        </p:txBody>
      </p:sp>
      <p:grpSp>
        <p:nvGrpSpPr>
          <p:cNvPr id="615" name="Shape 615"/>
          <p:cNvGrpSpPr/>
          <p:nvPr/>
        </p:nvGrpSpPr>
        <p:grpSpPr>
          <a:xfrm>
            <a:off x="1578750" y="4804400"/>
            <a:ext cx="5986498" cy="1613999"/>
            <a:chOff x="1636825" y="4804400"/>
            <a:chExt cx="5986498" cy="1613999"/>
          </a:xfrm>
        </p:grpSpPr>
        <p:sp>
          <p:nvSpPr>
            <p:cNvPr id="616" name="Shape 616"/>
            <p:cNvSpPr/>
            <p:nvPr/>
          </p:nvSpPr>
          <p:spPr>
            <a:xfrm>
              <a:off x="1636825" y="4804400"/>
              <a:ext cx="5986498" cy="1613999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38100">
              <a:solidFill>
                <a:srgbClr val="FF2A2A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node_comms.png" id="617" name="Shape 6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98611" y="4967212"/>
              <a:ext cx="5862925" cy="12883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Topics and messages: useful commands</a:t>
            </a:r>
          </a:p>
        </p:txBody>
      </p:sp>
      <p:sp>
        <p:nvSpPr>
          <p:cNvPr id="623" name="Shape 623"/>
          <p:cNvSpPr txBox="1"/>
          <p:nvPr>
            <p:ph idx="1" type="body"/>
          </p:nvPr>
        </p:nvSpPr>
        <p:spPr>
          <a:xfrm>
            <a:off x="457200" y="1287925"/>
            <a:ext cx="8229600" cy="5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Topics: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rostopic list						</a:t>
            </a:r>
            <a:r>
              <a:rPr b="0" i="0" lang="en" sz="18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(get a list of active topics)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rostopic info /topic_name		</a:t>
            </a:r>
            <a:r>
              <a:rPr b="0" i="0" lang="en" sz="18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(get information about topic)</a:t>
            </a:r>
          </a:p>
          <a:p>
            <a:pPr indent="-76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rostopic type /topic_name		</a:t>
            </a:r>
            <a:r>
              <a:rPr b="0" i="0" lang="en" sz="18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(get the type of message used by the topic)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rostopic echo /topic_name		</a:t>
            </a:r>
            <a:r>
              <a:rPr b="0" i="0" lang="en" sz="18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(print messages published on a topic)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rostopic pub  /topic_name		</a:t>
            </a:r>
            <a:r>
              <a:rPr b="0" i="0" lang="en" sz="18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(publish a message to a topic)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Messages: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	</a:t>
            </a:r>
            <a:r>
              <a:rPr b="0" i="0" lang="en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rosmsg show message_type		</a:t>
            </a:r>
            <a:r>
              <a:rPr b="0" i="0" lang="en" sz="18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(show the format of a message type)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/>
          <p:nvPr>
            <p:ph idx="1" type="body"/>
          </p:nvPr>
        </p:nvSpPr>
        <p:spPr>
          <a:xfrm>
            <a:off x="457200" y="1287925"/>
            <a:ext cx="8229600" cy="52290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1 </a:t>
            </a:r>
            <a:r>
              <a:rPr b="0" i="0" lang="en" sz="1200" u="none" cap="none" strike="noStrike">
                <a:solidFill>
                  <a:srgbClr val="00800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#!/usr/bin/env python</a:t>
            </a:r>
            <a:b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 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2 </a:t>
            </a:r>
            <a:r>
              <a:rPr b="0" i="0" lang="en" sz="1200" u="none" cap="none" strike="noStrike">
                <a:solidFill>
                  <a:srgbClr val="A0000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rospy</a:t>
            </a:r>
            <a:b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4"/>
              </a:rPr>
              <a:t> 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3 </a:t>
            </a:r>
            <a:r>
              <a:rPr b="0" i="0" lang="en" sz="1200" u="none" cap="none" strike="noStrike">
                <a:solidFill>
                  <a:srgbClr val="A0000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std_msgs.msg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" sz="1200" u="none" cap="none" strike="noStrike">
                <a:solidFill>
                  <a:srgbClr val="A0000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b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5"/>
              </a:rPr>
              <a:t> 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4 </a:t>
            </a:r>
            <a:b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6"/>
              </a:rPr>
              <a:t> 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5 </a:t>
            </a:r>
            <a:r>
              <a:rPr b="0" i="0" lang="en" sz="1200" u="none" cap="none" strike="noStrike">
                <a:solidFill>
                  <a:srgbClr val="A0000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talker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():</a:t>
            </a:r>
            <a:b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7"/>
              </a:rPr>
              <a:t>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6 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rt</a:t>
            </a:r>
            <a:r>
              <a:rPr lang="en" sz="1200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ospy</a:t>
            </a:r>
            <a:r>
              <a:rPr lang="en" sz="1200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200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init_node</a:t>
            </a:r>
            <a:r>
              <a:rPr lang="en" sz="1200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200">
                <a:solidFill>
                  <a:srgbClr val="004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'talker'</a:t>
            </a:r>
            <a:r>
              <a:rPr lang="en" sz="1200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200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anonymous</a:t>
            </a:r>
            <a:r>
              <a:rPr lang="en" sz="1200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200">
                <a:solidFill>
                  <a:srgbClr val="A0000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en" sz="1200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" sz="1200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200" u="sng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8"/>
              </a:rPr>
              <a:t>    </a:t>
            </a:r>
            <a:r>
              <a:rPr lang="en" sz="1200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7 </a:t>
            </a:r>
            <a:r>
              <a:rPr lang="en" sz="1200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200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pub</a:t>
            </a:r>
            <a:r>
              <a:rPr lang="en" sz="1200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sz="1200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rospy</a:t>
            </a:r>
            <a:r>
              <a:rPr lang="en" sz="1200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200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Publisher</a:t>
            </a:r>
            <a:r>
              <a:rPr lang="en" sz="1200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200">
                <a:solidFill>
                  <a:srgbClr val="004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'chatter'</a:t>
            </a:r>
            <a:r>
              <a:rPr lang="en" sz="1200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200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ring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queue_size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0" i="0" lang="en" sz="1200" u="none" cap="none" strike="noStrike">
                <a:solidFill>
                  <a:srgbClr val="0080C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9"/>
              </a:rPr>
              <a:t> 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8 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rate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rospy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Rate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0" i="0" lang="en" sz="1200" u="none" cap="none" strike="noStrike">
                <a:solidFill>
                  <a:srgbClr val="0080C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b="0" i="0" lang="en" sz="1200" u="none" cap="none" strike="noStrike">
                <a:solidFill>
                  <a:srgbClr val="00800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# 10hz</a:t>
            </a:r>
            <a:b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10"/>
              </a:rPr>
              <a:t>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 9 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" sz="1200" u="none" cap="none" strike="noStrike">
                <a:solidFill>
                  <a:srgbClr val="A0000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" sz="1200" u="none" cap="none" strike="noStrike">
                <a:solidFill>
                  <a:srgbClr val="A0000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rospy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is_shutdown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():</a:t>
            </a:r>
            <a:b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11"/>
              </a:rPr>
              <a:t>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10 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hello_str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0" i="0" lang="en" sz="1200" u="none" cap="none" strike="noStrike">
                <a:solidFill>
                  <a:srgbClr val="004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"hello world %s"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% 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rospy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get_time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b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12"/>
              </a:rPr>
              <a:t>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11 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rospy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loginfo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hello_str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13"/>
              </a:rPr>
              <a:t>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12 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pub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publish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hello_str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14"/>
              </a:rPr>
              <a:t>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13 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rate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sleep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b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15"/>
              </a:rPr>
              <a:t>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14 </a:t>
            </a:r>
            <a:b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16"/>
              </a:rPr>
              <a:t>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15 </a:t>
            </a:r>
            <a:r>
              <a:rPr b="0" i="0" lang="en" sz="1200" u="none" cap="none" strike="noStrike">
                <a:solidFill>
                  <a:srgbClr val="A0000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__name__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== </a:t>
            </a:r>
            <a:r>
              <a:rPr b="0" i="0" lang="en" sz="1200" u="none" cap="none" strike="noStrike">
                <a:solidFill>
                  <a:srgbClr val="004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'__main__'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17"/>
              </a:rPr>
              <a:t>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16 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" sz="1200" u="none" cap="none" strike="noStrike">
                <a:solidFill>
                  <a:srgbClr val="A0000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18"/>
              </a:rPr>
              <a:t>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17 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talker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b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19"/>
              </a:rPr>
              <a:t>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18 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" sz="1200" u="none" cap="none" strike="noStrike">
                <a:solidFill>
                  <a:srgbClr val="A0000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except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rospy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ROSInterruptException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20"/>
              </a:rPr>
              <a:t>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19 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0" i="0" lang="en" sz="1200" u="none" cap="none" strike="noStrike">
                <a:solidFill>
                  <a:srgbClr val="A0000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pass</a:t>
            </a:r>
          </a:p>
          <a:p>
            <a:pPr indent="-76200" lvl="0" marL="45720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8000"/>
              </a:solidFill>
              <a:highlight>
                <a:srgbClr val="F3F5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highlight>
                <a:srgbClr val="F3F5F7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9" name="Shape 629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Publisher example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/>
          <p:nvPr>
            <p:ph idx="1" type="body"/>
          </p:nvPr>
        </p:nvSpPr>
        <p:spPr>
          <a:xfrm>
            <a:off x="457200" y="1287925"/>
            <a:ext cx="8229600" cy="52290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B7FCF"/>
              </a:buClr>
              <a:buSzPct val="25000"/>
              <a:buFont typeface="PT Sans Narrow"/>
              <a:buNone/>
            </a:pP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 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1 </a:t>
            </a:r>
            <a:r>
              <a:rPr b="0" i="0" lang="en" sz="1200" u="none" cap="none" strike="noStrike">
                <a:solidFill>
                  <a:srgbClr val="00800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#!/usr/bin/env python</a:t>
            </a:r>
            <a:b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4"/>
              </a:rPr>
              <a:t> 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2 </a:t>
            </a:r>
            <a:r>
              <a:rPr b="0" i="0" lang="en" sz="1200" u="none" cap="none" strike="noStrike">
                <a:solidFill>
                  <a:srgbClr val="A0000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rospy</a:t>
            </a:r>
            <a:b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5"/>
              </a:rPr>
              <a:t> 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3 </a:t>
            </a:r>
            <a:r>
              <a:rPr b="0" i="0" lang="en" sz="1200" u="none" cap="none" strike="noStrike">
                <a:solidFill>
                  <a:srgbClr val="A0000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std_msgs.msg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" sz="1200" u="none" cap="none" strike="noStrike">
                <a:solidFill>
                  <a:srgbClr val="A0000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b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6"/>
              </a:rPr>
              <a:t> 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4 </a:t>
            </a:r>
            <a:b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7"/>
              </a:rPr>
              <a:t> 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5 </a:t>
            </a:r>
            <a:r>
              <a:rPr b="0" i="0" lang="en" sz="1200" u="none" cap="none" strike="noStrike">
                <a:solidFill>
                  <a:srgbClr val="A0000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callback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b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8"/>
              </a:rPr>
              <a:t> 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6 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rospy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loginfo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rospy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get_caller_id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() + </a:t>
            </a:r>
            <a:r>
              <a:rPr b="0" i="0" lang="en" sz="1200" u="none" cap="none" strike="noStrike">
                <a:solidFill>
                  <a:srgbClr val="004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"I heard %s"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9"/>
              </a:rPr>
              <a:t> 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7 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b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10"/>
              </a:rPr>
              <a:t> 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8 </a:t>
            </a:r>
            <a:r>
              <a:rPr b="0" i="0" lang="en" sz="1200" u="none" cap="none" strike="noStrike">
                <a:solidFill>
                  <a:srgbClr val="A0000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listener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():</a:t>
            </a:r>
            <a:b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11"/>
              </a:rPr>
              <a:t>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9 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rospy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init_node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0" i="0" lang="en" sz="1200" u="none" cap="none" strike="noStrike">
                <a:solidFill>
                  <a:srgbClr val="004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'listener'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anonymous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0" i="0" lang="en" sz="1200" u="none" cap="none" strike="noStrike">
                <a:solidFill>
                  <a:srgbClr val="A0000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12"/>
              </a:rPr>
              <a:t>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10 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rospy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Subscriber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0" i="0" lang="en" sz="1200" u="none" cap="none" strike="noStrike">
                <a:solidFill>
                  <a:srgbClr val="004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"chatter"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callback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13"/>
              </a:rPr>
              <a:t>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11 </a:t>
            </a:r>
            <a:b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14"/>
              </a:rPr>
              <a:t>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12 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" sz="1200" u="none" cap="none" strike="noStrike">
                <a:solidFill>
                  <a:srgbClr val="00800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# spin() simply keeps python from exiting until this node is stopped</a:t>
            </a:r>
            <a:b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15"/>
              </a:rPr>
              <a:t>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13 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rospy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spin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b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16"/>
              </a:rPr>
              <a:t>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14 </a:t>
            </a:r>
            <a:b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17"/>
              </a:rPr>
              <a:t>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15 </a:t>
            </a:r>
            <a:r>
              <a:rPr b="0" i="0" lang="en" sz="1200" u="none" cap="none" strike="noStrike">
                <a:solidFill>
                  <a:srgbClr val="A0000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__name__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== </a:t>
            </a:r>
            <a:r>
              <a:rPr b="0" i="0" lang="en" sz="1200" u="none" cap="none" strike="noStrike">
                <a:solidFill>
                  <a:srgbClr val="004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'__main__'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" sz="1200" u="sng" cap="none" strike="noStrike">
                <a:solidFill>
                  <a:schemeClr val="hlink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  <a:hlinkClick r:id="rId18"/>
              </a:rPr>
              <a:t>   </a:t>
            </a:r>
            <a:r>
              <a:rPr b="0" i="0" lang="en" sz="1200" u="none" cap="none" strike="noStrike">
                <a:solidFill>
                  <a:srgbClr val="808080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16 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" sz="1200" u="none" cap="none" strike="noStrike">
                <a:solidFill>
                  <a:schemeClr val="dk1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listener</a:t>
            </a:r>
            <a:r>
              <a:rPr b="0" i="0" lang="en" sz="1200" u="none" cap="none" strike="noStrike">
                <a:solidFill>
                  <a:srgbClr val="333333"/>
                </a:solidFill>
                <a:highlight>
                  <a:srgbClr val="F3F5F7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</p:txBody>
      </p:sp>
      <p:sp>
        <p:nvSpPr>
          <p:cNvPr id="635" name="Shape 635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Subscriber example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 txBox="1"/>
          <p:nvPr>
            <p:ph idx="1" type="body"/>
          </p:nvPr>
        </p:nvSpPr>
        <p:spPr>
          <a:xfrm>
            <a:off x="457200" y="1287925"/>
            <a:ext cx="8229600" cy="5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ROS has a built in tool to visualize node connectivity.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To launch it: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rosrun rqt_graph rqt_graph</a:t>
            </a:r>
          </a:p>
        </p:txBody>
      </p:sp>
      <p:sp>
        <p:nvSpPr>
          <p:cNvPr id="641" name="Shape 641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Visualizing nodes and topics</a:t>
            </a:r>
          </a:p>
        </p:txBody>
      </p:sp>
      <p:pic>
        <p:nvPicPr>
          <p:cNvPr descr="rqt_graph.png" id="642" name="Shape 6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5374" y="3020949"/>
            <a:ext cx="6693250" cy="360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/>
          <p:nvPr>
            <p:ph idx="1" type="body"/>
          </p:nvPr>
        </p:nvSpPr>
        <p:spPr>
          <a:xfrm>
            <a:off x="457200" y="1287925"/>
            <a:ext cx="8229600" cy="5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rosbag</a:t>
            </a: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allows to record all of the topics and time stamped messages that were published on these topics over a period of time.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Recorder data is stored in </a:t>
            </a:r>
            <a:r>
              <a:rPr b="0" i="0" lang="en" sz="2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.bag</a:t>
            </a: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files.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Playing back a bag file “reproduces” the recorded ROS system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Usage: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rosbag record -a				</a:t>
            </a:r>
            <a:r>
              <a:rPr b="0" i="0" lang="en" sz="18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(start recording all topics)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rosbag info bag_filename</a:t>
            </a:r>
            <a:r>
              <a:rPr b="0" i="0" lang="en" sz="18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	(get information about a bag file)		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	</a:t>
            </a:r>
            <a:r>
              <a:rPr b="0" i="0" lang="en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rosbag play bag_filename</a:t>
            </a:r>
            <a:r>
              <a:rPr b="0" i="0" lang="en" sz="18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	(playback recorded data)		</a:t>
            </a:r>
          </a:p>
        </p:txBody>
      </p:sp>
      <p:sp>
        <p:nvSpPr>
          <p:cNvPr id="648" name="Shape 648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Logging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/>
          <p:nvPr>
            <p:ph idx="1" type="body"/>
          </p:nvPr>
        </p:nvSpPr>
        <p:spPr>
          <a:xfrm>
            <a:off x="457200" y="1287925"/>
            <a:ext cx="8229600" cy="5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ROS environment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Package dependencies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Compiling packages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Services</a:t>
            </a:r>
          </a:p>
        </p:txBody>
      </p:sp>
      <p:sp>
        <p:nvSpPr>
          <p:cNvPr id="654" name="Shape 654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More things...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 txBox="1"/>
          <p:nvPr>
            <p:ph idx="1" type="body"/>
          </p:nvPr>
        </p:nvSpPr>
        <p:spPr>
          <a:xfrm>
            <a:off x="609600" y="3656001"/>
            <a:ext cx="4596299" cy="5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If you are doing a clean install of Ubuntu</a:t>
            </a:r>
            <a:r>
              <a:rPr lang="en"/>
              <a:t>, there is </a:t>
            </a: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an Ubuntu distribution with ROS Indigo preinstalled.</a:t>
            </a:r>
          </a:p>
        </p:txBody>
      </p:sp>
      <p:sp>
        <p:nvSpPr>
          <p:cNvPr id="660" name="Shape 660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Installation</a:t>
            </a:r>
          </a:p>
        </p:txBody>
      </p:sp>
      <p:pic>
        <p:nvPicPr>
          <p:cNvPr descr="indigoigloo_600.png" id="661" name="Shape 6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6350" y="3932923"/>
            <a:ext cx="3190074" cy="2653099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Shape 662"/>
          <p:cNvSpPr txBox="1"/>
          <p:nvPr>
            <p:ph idx="1" type="body"/>
          </p:nvPr>
        </p:nvSpPr>
        <p:spPr>
          <a:xfrm>
            <a:off x="609600" y="1440325"/>
            <a:ext cx="8229600" cy="2409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It is strongly recommended to install it under Ubuntu.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For this course we are using ROS version Indigo.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Installation instructions can be found here: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3000" u="sng" cap="none" strike="noStrike">
                <a:solidFill>
                  <a:schemeClr val="hlink"/>
                </a:solidFill>
                <a:latin typeface="PT Sans Narrow"/>
                <a:ea typeface="PT Sans Narrow"/>
                <a:cs typeface="PT Sans Narrow"/>
                <a:sym typeface="PT Sans Narrow"/>
                <a:hlinkClick r:id="rId4"/>
              </a:rPr>
              <a:t>http://wiki.ros.org/indigo/Installation/Ubuntu</a:t>
            </a: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/>
          <p:nvPr>
            <p:ph idx="1" type="body"/>
          </p:nvPr>
        </p:nvSpPr>
        <p:spPr>
          <a:xfrm>
            <a:off x="457200" y="1287925"/>
            <a:ext cx="8229600" cy="5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Best way to learn is to do it yourself:</a:t>
            </a:r>
          </a:p>
          <a:p>
            <a:pPr indent="-2286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Install ROS on your machine</a:t>
            </a:r>
          </a:p>
          <a:p>
            <a:pPr indent="-2286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Go through ROS beginner tutorials 1-18 </a:t>
            </a:r>
            <a:r>
              <a:rPr b="0" i="0" lang="en" sz="3000" u="sng" cap="none" strike="noStrike">
                <a:solidFill>
                  <a:schemeClr val="hlink"/>
                </a:solidFill>
                <a:latin typeface="PT Sans Narrow"/>
                <a:ea typeface="PT Sans Narrow"/>
                <a:cs typeface="PT Sans Narrow"/>
                <a:sym typeface="PT Sans Narrow"/>
                <a:hlinkClick r:id="rId3"/>
              </a:rPr>
              <a:t>http://wiki.ros.org/ROS/Tutorials</a:t>
            </a: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(using Python)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Assignment details</a:t>
            </a:r>
            <a:r>
              <a:rPr lang="en">
                <a:solidFill>
                  <a:schemeClr val="dk1"/>
                </a:solidFill>
              </a:rPr>
              <a:t> are posted on website!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lang="en"/>
              <a:t>The a</a:t>
            </a: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ssignment</a:t>
            </a:r>
            <a:r>
              <a:rPr lang="en"/>
              <a:t> is</a:t>
            </a: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due next Tuesday </a:t>
            </a:r>
            <a:r>
              <a:rPr lang="en"/>
              <a:t>(February 7th)</a:t>
            </a: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668" name="Shape 668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Assignment 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Robot example</a:t>
            </a:r>
          </a:p>
        </p:txBody>
      </p:sp>
      <p:pic>
        <p:nvPicPr>
          <p:cNvPr descr="KinectSensor.png"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846" y="1789690"/>
            <a:ext cx="2516795" cy="10508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oneer3dx.png" id="115" name="Shape 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85821" y="1469563"/>
            <a:ext cx="2208001" cy="1691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-1404-laptop.png" id="116" name="Shape 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98875" y="1672144"/>
            <a:ext cx="2546258" cy="128586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>
            <a:off x="2731875" y="2031564"/>
            <a:ext cx="566999" cy="566999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5940550" y="2031564"/>
            <a:ext cx="566999" cy="566999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/>
          <p:nvPr>
            <p:ph idx="1" type="body"/>
          </p:nvPr>
        </p:nvSpPr>
        <p:spPr>
          <a:xfrm>
            <a:off x="457200" y="1287925"/>
            <a:ext cx="8229600" cy="5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If something doesn’t work - restart </a:t>
            </a:r>
            <a:r>
              <a:rPr b="0" i="0" lang="en" sz="2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roscore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If it is still broken - restart your computer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Don’t forget to make your Python scripts executable</a:t>
            </a: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chmod +x script_name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Use ROS cheat sheet:  </a:t>
            </a:r>
            <a:r>
              <a:rPr b="0" i="0" lang="en" sz="2400" u="sng" cap="none" strike="noStrike">
                <a:solidFill>
                  <a:schemeClr val="hlink"/>
                </a:solidFill>
                <a:latin typeface="PT Sans Narrow"/>
                <a:ea typeface="PT Sans Narrow"/>
                <a:cs typeface="PT Sans Narrow"/>
                <a:sym typeface="PT Sans Narrow"/>
                <a:hlinkClick r:id="rId3"/>
              </a:rPr>
              <a:t>https://github.com/ros/cheatsheet/releases/tag/0.0.1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0" i="0" lang="en" sz="3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Don’t hesitate asking for help: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 Narrow"/>
              <a:buChar char="○"/>
            </a:pPr>
            <a:r>
              <a:rPr b="0" i="0" lang="en" sz="24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Me, Cornelia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 Narrow"/>
              <a:buChar char="○"/>
            </a:pPr>
            <a:r>
              <a:rPr b="0" i="0" lang="en" sz="24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fellow students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 Narrow"/>
              <a:buChar char="○"/>
            </a:pPr>
            <a:r>
              <a:rPr b="0" i="0" lang="en" sz="2400" u="sng" cap="none" strike="noStrike">
                <a:solidFill>
                  <a:schemeClr val="hlink"/>
                </a:solidFill>
                <a:latin typeface="PT Sans Narrow"/>
                <a:ea typeface="PT Sans Narrow"/>
                <a:cs typeface="PT Sans Narrow"/>
                <a:sym typeface="PT Sans Narrow"/>
                <a:hlinkClick r:id="rId4"/>
              </a:rPr>
              <a:t>http://answers.ros.org/</a:t>
            </a:r>
          </a:p>
        </p:txBody>
      </p:sp>
      <p:sp>
        <p:nvSpPr>
          <p:cNvPr id="674" name="Shape 674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Tips and tricks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/>
          <p:nvPr>
            <p:ph idx="1" type="body"/>
          </p:nvPr>
        </p:nvSpPr>
        <p:spPr>
          <a:xfrm>
            <a:off x="457200" y="1287925"/>
            <a:ext cx="8229600" cy="5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Representing robot model and state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3D visualization tool for monitoring robot state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Robot simulation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Turtlebot robot!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680" name="Shape 680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Next time on ROS</a:t>
            </a:r>
          </a:p>
        </p:txBody>
      </p:sp>
      <p:pic>
        <p:nvPicPr>
          <p:cNvPr descr="rviz_screenshot_2015_06_03-11_55_49.png" id="681" name="Shape 6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2750" y="3381360"/>
            <a:ext cx="5918499" cy="32354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 txBox="1"/>
          <p:nvPr>
            <p:ph idx="1" type="body"/>
          </p:nvPr>
        </p:nvSpPr>
        <p:spPr>
          <a:xfrm>
            <a:off x="457200" y="2970525"/>
            <a:ext cx="8229600" cy="36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Questions?</a:t>
            </a:r>
          </a:p>
        </p:txBody>
      </p:sp>
      <p:sp>
        <p:nvSpPr>
          <p:cNvPr id="687" name="Shape 687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The end!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Robot example</a:t>
            </a:r>
          </a:p>
        </p:txBody>
      </p:sp>
      <p:pic>
        <p:nvPicPr>
          <p:cNvPr descr="KinectSensor.png" id="124" name="Shape 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846" y="1789690"/>
            <a:ext cx="2516795" cy="10508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oneer3dx.png" id="125" name="Shape 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85821" y="1469563"/>
            <a:ext cx="2208001" cy="1691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-1404-laptop.png" id="126" name="Shape 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98875" y="1672144"/>
            <a:ext cx="2546258" cy="128586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/>
          <p:nvPr/>
        </p:nvSpPr>
        <p:spPr>
          <a:xfrm>
            <a:off x="2731875" y="2031564"/>
            <a:ext cx="566999" cy="566999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5940550" y="2031564"/>
            <a:ext cx="566999" cy="566999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oneer3dx.png" id="129" name="Shape 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1676" y="4771707"/>
            <a:ext cx="2414976" cy="18496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-1404-laptop.png" id="130" name="Shape 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77133" y="3548812"/>
            <a:ext cx="2784941" cy="1406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nectSensor.png"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1362" y="4395914"/>
            <a:ext cx="2752719" cy="11493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/>
          <p:nvPr/>
        </p:nvSpPr>
        <p:spPr>
          <a:xfrm>
            <a:off x="3904023" y="4771710"/>
            <a:ext cx="534898" cy="534898"/>
          </a:xfrm>
          <a:prstGeom prst="mathEqual">
            <a:avLst>
              <a:gd fmla="val 23520" name="adj1"/>
              <a:gd fmla="val 1176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Controlling robots using code</a:t>
            </a:r>
          </a:p>
        </p:txBody>
      </p:sp>
      <p:pic>
        <p:nvPicPr>
          <p:cNvPr descr="pioneer3dx.png"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1676" y="4771707"/>
            <a:ext cx="2414976" cy="18496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-1404-laptop.png" id="139" name="Shape 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77133" y="3548812"/>
            <a:ext cx="2784941" cy="1406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nectSensor.png" id="140" name="Shape 1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91362" y="4395914"/>
            <a:ext cx="2752719" cy="11493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ain.png" id="141" name="Shape 1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8387" y="1366424"/>
            <a:ext cx="3290074" cy="218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/>
          <p:nvPr/>
        </p:nvSpPr>
        <p:spPr>
          <a:xfrm>
            <a:off x="1549474" y="3680475"/>
            <a:ext cx="2784932" cy="2055952"/>
          </a:xfrm>
          <a:custGeom>
            <a:pathLst>
              <a:path extrusionOk="0" h="120000" w="120000">
                <a:moveTo>
                  <a:pt x="19887" y="0"/>
                </a:moveTo>
                <a:cubicBezTo>
                  <a:pt x="16598" y="4211"/>
                  <a:pt x="1353" y="16415"/>
                  <a:pt x="157" y="25271"/>
                </a:cubicBezTo>
                <a:cubicBezTo>
                  <a:pt x="-1037" y="34125"/>
                  <a:pt x="6806" y="48484"/>
                  <a:pt x="12713" y="53127"/>
                </a:cubicBezTo>
                <a:cubicBezTo>
                  <a:pt x="18619" y="57769"/>
                  <a:pt x="28827" y="55313"/>
                  <a:pt x="35598" y="53127"/>
                </a:cubicBezTo>
                <a:cubicBezTo>
                  <a:pt x="42367" y="50940"/>
                  <a:pt x="48161" y="43834"/>
                  <a:pt x="53337" y="40008"/>
                </a:cubicBezTo>
                <a:cubicBezTo>
                  <a:pt x="58512" y="36180"/>
                  <a:pt x="59804" y="31801"/>
                  <a:pt x="66651" y="30161"/>
                </a:cubicBezTo>
                <a:cubicBezTo>
                  <a:pt x="73499" y="28520"/>
                  <a:pt x="87966" y="25594"/>
                  <a:pt x="94423" y="30161"/>
                </a:cubicBezTo>
                <a:cubicBezTo>
                  <a:pt x="100878" y="34728"/>
                  <a:pt x="104835" y="48861"/>
                  <a:pt x="105384" y="57562"/>
                </a:cubicBezTo>
                <a:cubicBezTo>
                  <a:pt x="105933" y="66263"/>
                  <a:pt x="98869" y="73397"/>
                  <a:pt x="97712" y="82367"/>
                </a:cubicBezTo>
                <a:cubicBezTo>
                  <a:pt x="96554" y="91335"/>
                  <a:pt x="95884" y="105219"/>
                  <a:pt x="98442" y="111381"/>
                </a:cubicBezTo>
                <a:cubicBezTo>
                  <a:pt x="100999" y="117542"/>
                  <a:pt x="109463" y="118011"/>
                  <a:pt x="113057" y="119337"/>
                </a:cubicBezTo>
                <a:cubicBezTo>
                  <a:pt x="116650" y="120662"/>
                  <a:pt x="118842" y="119337"/>
                  <a:pt x="119999" y="119337"/>
                </a:cubicBezTo>
              </a:path>
            </a:pathLst>
          </a:cu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457200" y="1287925"/>
            <a:ext cx="8229600" cy="5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Just write and compile a program to perform robot's "cognitive" functions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 Narrow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This program will include:</a:t>
            </a:r>
          </a:p>
          <a:p>
            <a:pPr indent="-2286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T Sans Narrow"/>
              <a:buChar char="●"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Code to interface with Kinect camera and Pioneer robot base</a:t>
            </a:r>
          </a:p>
          <a:p>
            <a:pPr indent="-2286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T Sans Narrow"/>
              <a:buChar char="●"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Code to process visual data from Kinect</a:t>
            </a:r>
          </a:p>
          <a:p>
            <a:pPr indent="-2286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T Sans Narrow"/>
              <a:buChar char="●"/>
            </a:pPr>
            <a:r>
              <a:rPr b="0" i="0" lang="en" sz="30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Code to control the Pioneer</a:t>
            </a:r>
          </a:p>
        </p:txBody>
      </p:sp>
      <p:sp>
        <p:nvSpPr>
          <p:cNvPr id="148" name="Shape 148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Brute force approach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Brute force approach</a:t>
            </a:r>
          </a:p>
        </p:txBody>
      </p:sp>
      <p:pic>
        <p:nvPicPr>
          <p:cNvPr descr="KinectSensor.png" id="154" name="Shape 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625" y="5326657"/>
            <a:ext cx="2175488" cy="833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oneer3dx.png" id="155" name="Shape 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3428" y="5072837"/>
            <a:ext cx="1908568" cy="13408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-1404-laptop.png" id="156" name="Shape 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5298" y="5233473"/>
            <a:ext cx="2200957" cy="101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Shape 157"/>
          <p:cNvCxnSpPr/>
          <p:nvPr/>
        </p:nvCxnSpPr>
        <p:spPr>
          <a:xfrm>
            <a:off x="385762" y="4449655"/>
            <a:ext cx="8366100" cy="0"/>
          </a:xfrm>
          <a:prstGeom prst="straightConnector1">
            <a:avLst/>
          </a:prstGeom>
          <a:noFill/>
          <a:ln cap="flat" cmpd="sng" w="38100">
            <a:solidFill>
              <a:srgbClr val="CCCCCC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158" name="Shape 158"/>
          <p:cNvSpPr txBox="1"/>
          <p:nvPr/>
        </p:nvSpPr>
        <p:spPr>
          <a:xfrm rot="-5400000">
            <a:off x="-348606" y="2300241"/>
            <a:ext cx="1750500" cy="50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Software</a:t>
            </a:r>
          </a:p>
        </p:txBody>
      </p:sp>
      <p:sp>
        <p:nvSpPr>
          <p:cNvPr id="159" name="Shape 159"/>
          <p:cNvSpPr txBox="1"/>
          <p:nvPr/>
        </p:nvSpPr>
        <p:spPr>
          <a:xfrm rot="-5400000">
            <a:off x="-348606" y="5258325"/>
            <a:ext cx="1750500" cy="50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Hardware</a:t>
            </a:r>
          </a:p>
        </p:txBody>
      </p:sp>
      <p:grpSp>
        <p:nvGrpSpPr>
          <p:cNvPr id="160" name="Shape 160"/>
          <p:cNvGrpSpPr/>
          <p:nvPr/>
        </p:nvGrpSpPr>
        <p:grpSpPr>
          <a:xfrm>
            <a:off x="3047532" y="5791525"/>
            <a:ext cx="886017" cy="0"/>
            <a:chOff x="3047532" y="5743262"/>
            <a:chExt cx="886017" cy="0"/>
          </a:xfrm>
        </p:grpSpPr>
        <p:cxnSp>
          <p:nvCxnSpPr>
            <p:cNvPr id="161" name="Shape 161"/>
            <p:cNvCxnSpPr/>
            <p:nvPr/>
          </p:nvCxnSpPr>
          <p:spPr>
            <a:xfrm>
              <a:off x="3486550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162" name="Shape 162"/>
            <p:cNvCxnSpPr/>
            <p:nvPr/>
          </p:nvCxnSpPr>
          <p:spPr>
            <a:xfrm rot="10800000">
              <a:off x="3047532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sp>
        <p:nvSpPr>
          <p:cNvPr id="163" name="Shape 163"/>
          <p:cNvSpPr txBox="1"/>
          <p:nvPr/>
        </p:nvSpPr>
        <p:spPr>
          <a:xfrm>
            <a:off x="3143291" y="5325512"/>
            <a:ext cx="694499" cy="3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USB</a:t>
            </a:r>
          </a:p>
        </p:txBody>
      </p:sp>
      <p:grpSp>
        <p:nvGrpSpPr>
          <p:cNvPr id="164" name="Shape 164"/>
          <p:cNvGrpSpPr/>
          <p:nvPr/>
        </p:nvGrpSpPr>
        <p:grpSpPr>
          <a:xfrm>
            <a:off x="5946307" y="5325511"/>
            <a:ext cx="886017" cy="466012"/>
            <a:chOff x="5946307" y="5373775"/>
            <a:chExt cx="886017" cy="466012"/>
          </a:xfrm>
        </p:grpSpPr>
        <p:grpSp>
          <p:nvGrpSpPr>
            <p:cNvPr id="165" name="Shape 165"/>
            <p:cNvGrpSpPr/>
            <p:nvPr/>
          </p:nvGrpSpPr>
          <p:grpSpPr>
            <a:xfrm>
              <a:off x="5946307" y="5839787"/>
              <a:ext cx="886017" cy="0"/>
              <a:chOff x="3047532" y="5743262"/>
              <a:chExt cx="886017" cy="0"/>
            </a:xfrm>
          </p:grpSpPr>
          <p:cxnSp>
            <p:nvCxnSpPr>
              <p:cNvPr id="166" name="Shape 166"/>
              <p:cNvCxnSpPr/>
              <p:nvPr/>
            </p:nvCxnSpPr>
            <p:spPr>
              <a:xfrm>
                <a:off x="3486550" y="5743262"/>
                <a:ext cx="4470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  <p:cxnSp>
            <p:nvCxnSpPr>
              <p:cNvPr id="167" name="Shape 167"/>
              <p:cNvCxnSpPr/>
              <p:nvPr/>
            </p:nvCxnSpPr>
            <p:spPr>
              <a:xfrm rot="10800000">
                <a:off x="3047532" y="5743262"/>
                <a:ext cx="4470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</p:grpSp>
        <p:sp>
          <p:nvSpPr>
            <p:cNvPr id="168" name="Shape 168"/>
            <p:cNvSpPr txBox="1"/>
            <p:nvPr/>
          </p:nvSpPr>
          <p:spPr>
            <a:xfrm>
              <a:off x="6042066" y="5373775"/>
              <a:ext cx="694499" cy="311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USB</a:t>
              </a:r>
            </a:p>
          </p:txBody>
        </p:sp>
      </p:grpSp>
      <p:pic>
        <p:nvPicPr>
          <p:cNvPr descr="brain.png" id="169" name="Shape 1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35108" y="1580454"/>
            <a:ext cx="3290074" cy="218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Shape 170"/>
          <p:cNvGrpSpPr/>
          <p:nvPr/>
        </p:nvGrpSpPr>
        <p:grpSpPr>
          <a:xfrm rot="5400000">
            <a:off x="4512757" y="4337874"/>
            <a:ext cx="886017" cy="0"/>
            <a:chOff x="3047532" y="5743262"/>
            <a:chExt cx="886017" cy="0"/>
          </a:xfrm>
        </p:grpSpPr>
        <p:cxnSp>
          <p:nvCxnSpPr>
            <p:cNvPr id="171" name="Shape 171"/>
            <p:cNvCxnSpPr/>
            <p:nvPr/>
          </p:nvCxnSpPr>
          <p:spPr>
            <a:xfrm>
              <a:off x="3486550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172" name="Shape 172"/>
            <p:cNvCxnSpPr/>
            <p:nvPr/>
          </p:nvCxnSpPr>
          <p:spPr>
            <a:xfrm rot="10800000">
              <a:off x="3047532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pic>
        <p:nvPicPr>
          <p:cNvPr descr="brain.png" id="173" name="Shape 1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40487" y="5358583"/>
            <a:ext cx="1030574" cy="683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Shape 174"/>
          <p:cNvGrpSpPr/>
          <p:nvPr/>
        </p:nvGrpSpPr>
        <p:grpSpPr>
          <a:xfrm>
            <a:off x="2059849" y="3866898"/>
            <a:ext cx="1021801" cy="1021801"/>
            <a:chOff x="1237524" y="3009923"/>
            <a:chExt cx="1021801" cy="1021801"/>
          </a:xfrm>
        </p:grpSpPr>
        <p:cxnSp>
          <p:nvCxnSpPr>
            <p:cNvPr id="175" name="Shape 175"/>
            <p:cNvCxnSpPr/>
            <p:nvPr/>
          </p:nvCxnSpPr>
          <p:spPr>
            <a:xfrm flipH="1" rot="10800000">
              <a:off x="1748425" y="3009923"/>
              <a:ext cx="510900" cy="5109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176" name="Shape 176"/>
            <p:cNvCxnSpPr/>
            <p:nvPr/>
          </p:nvCxnSpPr>
          <p:spPr>
            <a:xfrm flipH="1">
              <a:off x="1237524" y="3520825"/>
              <a:ext cx="510900" cy="5109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grpSp>
        <p:nvGrpSpPr>
          <p:cNvPr id="177" name="Shape 177"/>
          <p:cNvGrpSpPr/>
          <p:nvPr/>
        </p:nvGrpSpPr>
        <p:grpSpPr>
          <a:xfrm flipH="1" rot="10800000">
            <a:off x="6600824" y="3866897"/>
            <a:ext cx="1021801" cy="1021801"/>
            <a:chOff x="1237524" y="3009923"/>
            <a:chExt cx="1021801" cy="1021801"/>
          </a:xfrm>
        </p:grpSpPr>
        <p:cxnSp>
          <p:nvCxnSpPr>
            <p:cNvPr id="178" name="Shape 178"/>
            <p:cNvCxnSpPr/>
            <p:nvPr/>
          </p:nvCxnSpPr>
          <p:spPr>
            <a:xfrm flipH="1" rot="10800000">
              <a:off x="1748425" y="3009923"/>
              <a:ext cx="510900" cy="5109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179" name="Shape 179"/>
            <p:cNvCxnSpPr/>
            <p:nvPr/>
          </p:nvCxnSpPr>
          <p:spPr>
            <a:xfrm flipH="1">
              <a:off x="1237524" y="3520825"/>
              <a:ext cx="510900" cy="5109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sp>
        <p:nvSpPr>
          <p:cNvPr id="180" name="Shape 180"/>
          <p:cNvSpPr txBox="1"/>
          <p:nvPr/>
        </p:nvSpPr>
        <p:spPr>
          <a:xfrm>
            <a:off x="947523" y="3894932"/>
            <a:ext cx="1781999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Kinect driver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7110185" y="3894932"/>
            <a:ext cx="1781999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Pioneer driver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0" y="86850"/>
            <a:ext cx="9144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 Narrow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Brute force approach</a:t>
            </a:r>
          </a:p>
        </p:txBody>
      </p:sp>
      <p:pic>
        <p:nvPicPr>
          <p:cNvPr descr="KinectSensor.png" id="187" name="Shape 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625" y="5326657"/>
            <a:ext cx="2175488" cy="833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oneer3dx.png" id="188" name="Shape 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3428" y="5072837"/>
            <a:ext cx="1908568" cy="13408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-1404-laptop.png" id="189" name="Shape 1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5298" y="5233473"/>
            <a:ext cx="2200957" cy="101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Shape 190"/>
          <p:cNvCxnSpPr/>
          <p:nvPr/>
        </p:nvCxnSpPr>
        <p:spPr>
          <a:xfrm>
            <a:off x="385762" y="4449655"/>
            <a:ext cx="8366100" cy="0"/>
          </a:xfrm>
          <a:prstGeom prst="straightConnector1">
            <a:avLst/>
          </a:prstGeom>
          <a:noFill/>
          <a:ln cap="flat" cmpd="sng" w="38100">
            <a:solidFill>
              <a:srgbClr val="CCCCCC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191" name="Shape 191"/>
          <p:cNvSpPr txBox="1"/>
          <p:nvPr/>
        </p:nvSpPr>
        <p:spPr>
          <a:xfrm rot="-5400000">
            <a:off x="-348606" y="2300241"/>
            <a:ext cx="1750500" cy="50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Software</a:t>
            </a:r>
          </a:p>
        </p:txBody>
      </p:sp>
      <p:sp>
        <p:nvSpPr>
          <p:cNvPr id="192" name="Shape 192"/>
          <p:cNvSpPr txBox="1"/>
          <p:nvPr/>
        </p:nvSpPr>
        <p:spPr>
          <a:xfrm rot="-5400000">
            <a:off x="-348606" y="5258325"/>
            <a:ext cx="1750500" cy="50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Hardware</a:t>
            </a:r>
          </a:p>
        </p:txBody>
      </p:sp>
      <p:grpSp>
        <p:nvGrpSpPr>
          <p:cNvPr id="193" name="Shape 193"/>
          <p:cNvGrpSpPr/>
          <p:nvPr/>
        </p:nvGrpSpPr>
        <p:grpSpPr>
          <a:xfrm>
            <a:off x="3047532" y="5791525"/>
            <a:ext cx="886017" cy="0"/>
            <a:chOff x="3047532" y="5743262"/>
            <a:chExt cx="886017" cy="0"/>
          </a:xfrm>
        </p:grpSpPr>
        <p:cxnSp>
          <p:nvCxnSpPr>
            <p:cNvPr id="194" name="Shape 194"/>
            <p:cNvCxnSpPr/>
            <p:nvPr/>
          </p:nvCxnSpPr>
          <p:spPr>
            <a:xfrm>
              <a:off x="3486550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195" name="Shape 195"/>
            <p:cNvCxnSpPr/>
            <p:nvPr/>
          </p:nvCxnSpPr>
          <p:spPr>
            <a:xfrm rot="10800000">
              <a:off x="3047532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sp>
        <p:nvSpPr>
          <p:cNvPr id="196" name="Shape 196"/>
          <p:cNvSpPr txBox="1"/>
          <p:nvPr/>
        </p:nvSpPr>
        <p:spPr>
          <a:xfrm>
            <a:off x="3143291" y="5325512"/>
            <a:ext cx="694499" cy="3113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USB</a:t>
            </a:r>
          </a:p>
        </p:txBody>
      </p:sp>
      <p:grpSp>
        <p:nvGrpSpPr>
          <p:cNvPr id="197" name="Shape 197"/>
          <p:cNvGrpSpPr/>
          <p:nvPr/>
        </p:nvGrpSpPr>
        <p:grpSpPr>
          <a:xfrm>
            <a:off x="5946307" y="5325511"/>
            <a:ext cx="886017" cy="466012"/>
            <a:chOff x="5946307" y="5373775"/>
            <a:chExt cx="886017" cy="466012"/>
          </a:xfrm>
        </p:grpSpPr>
        <p:grpSp>
          <p:nvGrpSpPr>
            <p:cNvPr id="198" name="Shape 198"/>
            <p:cNvGrpSpPr/>
            <p:nvPr/>
          </p:nvGrpSpPr>
          <p:grpSpPr>
            <a:xfrm>
              <a:off x="5946307" y="5839787"/>
              <a:ext cx="886017" cy="0"/>
              <a:chOff x="3047532" y="5743262"/>
              <a:chExt cx="886017" cy="0"/>
            </a:xfrm>
          </p:grpSpPr>
          <p:cxnSp>
            <p:nvCxnSpPr>
              <p:cNvPr id="199" name="Shape 199"/>
              <p:cNvCxnSpPr/>
              <p:nvPr/>
            </p:nvCxnSpPr>
            <p:spPr>
              <a:xfrm>
                <a:off x="3486550" y="5743262"/>
                <a:ext cx="4470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  <p:cxnSp>
            <p:nvCxnSpPr>
              <p:cNvPr id="200" name="Shape 200"/>
              <p:cNvCxnSpPr/>
              <p:nvPr/>
            </p:nvCxnSpPr>
            <p:spPr>
              <a:xfrm rot="10800000">
                <a:off x="3047532" y="5743262"/>
                <a:ext cx="4470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lg" w="lg" type="triangle"/>
              </a:ln>
            </p:spPr>
          </p:cxnSp>
        </p:grpSp>
        <p:sp>
          <p:nvSpPr>
            <p:cNvPr id="201" name="Shape 201"/>
            <p:cNvSpPr txBox="1"/>
            <p:nvPr/>
          </p:nvSpPr>
          <p:spPr>
            <a:xfrm>
              <a:off x="6042066" y="5373775"/>
              <a:ext cx="694499" cy="311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USB</a:t>
              </a:r>
            </a:p>
          </p:txBody>
        </p:sp>
      </p:grpSp>
      <p:pic>
        <p:nvPicPr>
          <p:cNvPr descr="brain.png" id="202" name="Shape 2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35108" y="1580454"/>
            <a:ext cx="3290074" cy="218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Shape 203"/>
          <p:cNvGrpSpPr/>
          <p:nvPr/>
        </p:nvGrpSpPr>
        <p:grpSpPr>
          <a:xfrm rot="5400000">
            <a:off x="4512757" y="4337874"/>
            <a:ext cx="886017" cy="0"/>
            <a:chOff x="3047532" y="5743262"/>
            <a:chExt cx="886017" cy="0"/>
          </a:xfrm>
        </p:grpSpPr>
        <p:cxnSp>
          <p:nvCxnSpPr>
            <p:cNvPr id="204" name="Shape 204"/>
            <p:cNvCxnSpPr/>
            <p:nvPr/>
          </p:nvCxnSpPr>
          <p:spPr>
            <a:xfrm>
              <a:off x="3486550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205" name="Shape 205"/>
            <p:cNvCxnSpPr/>
            <p:nvPr/>
          </p:nvCxnSpPr>
          <p:spPr>
            <a:xfrm rot="10800000">
              <a:off x="3047532" y="5743262"/>
              <a:ext cx="4470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pic>
        <p:nvPicPr>
          <p:cNvPr descr="brain.png" id="206" name="Shape 2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40487" y="5358583"/>
            <a:ext cx="1030574" cy="683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" name="Shape 207"/>
          <p:cNvGrpSpPr/>
          <p:nvPr/>
        </p:nvGrpSpPr>
        <p:grpSpPr>
          <a:xfrm>
            <a:off x="2059849" y="3866898"/>
            <a:ext cx="1021801" cy="1021801"/>
            <a:chOff x="1237524" y="3009923"/>
            <a:chExt cx="1021801" cy="1021801"/>
          </a:xfrm>
        </p:grpSpPr>
        <p:cxnSp>
          <p:nvCxnSpPr>
            <p:cNvPr id="208" name="Shape 208"/>
            <p:cNvCxnSpPr/>
            <p:nvPr/>
          </p:nvCxnSpPr>
          <p:spPr>
            <a:xfrm flipH="1" rot="10800000">
              <a:off x="1748425" y="3009923"/>
              <a:ext cx="510900" cy="5109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209" name="Shape 209"/>
            <p:cNvCxnSpPr/>
            <p:nvPr/>
          </p:nvCxnSpPr>
          <p:spPr>
            <a:xfrm flipH="1">
              <a:off x="1237524" y="3520825"/>
              <a:ext cx="510900" cy="5109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grpSp>
        <p:nvGrpSpPr>
          <p:cNvPr id="210" name="Shape 210"/>
          <p:cNvGrpSpPr/>
          <p:nvPr/>
        </p:nvGrpSpPr>
        <p:grpSpPr>
          <a:xfrm flipH="1" rot="10800000">
            <a:off x="6600824" y="3866897"/>
            <a:ext cx="1021801" cy="1021801"/>
            <a:chOff x="1237524" y="3009923"/>
            <a:chExt cx="1021801" cy="1021801"/>
          </a:xfrm>
        </p:grpSpPr>
        <p:cxnSp>
          <p:nvCxnSpPr>
            <p:cNvPr id="211" name="Shape 211"/>
            <p:cNvCxnSpPr/>
            <p:nvPr/>
          </p:nvCxnSpPr>
          <p:spPr>
            <a:xfrm flipH="1" rot="10800000">
              <a:off x="1748425" y="3009923"/>
              <a:ext cx="510900" cy="5109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212" name="Shape 212"/>
            <p:cNvCxnSpPr/>
            <p:nvPr/>
          </p:nvCxnSpPr>
          <p:spPr>
            <a:xfrm flipH="1">
              <a:off x="1237524" y="3520825"/>
              <a:ext cx="510900" cy="5109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  <p:sp>
        <p:nvSpPr>
          <p:cNvPr id="213" name="Shape 213"/>
          <p:cNvSpPr txBox="1"/>
          <p:nvPr/>
        </p:nvSpPr>
        <p:spPr>
          <a:xfrm>
            <a:off x="947523" y="3894932"/>
            <a:ext cx="1781999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Kinect driver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7110185" y="3894932"/>
            <a:ext cx="1781999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Pioneer driver</a:t>
            </a:r>
          </a:p>
        </p:txBody>
      </p:sp>
      <p:pic>
        <p:nvPicPr>
          <p:cNvPr descr="1324692075001.png" id="215" name="Shape 2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18796" y="1217224"/>
            <a:ext cx="1982524" cy="161777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7433521" y="2795075"/>
            <a:ext cx="1567798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